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16" r:id="rId3"/>
    <p:sldId id="317" r:id="rId4"/>
    <p:sldId id="318" r:id="rId5"/>
    <p:sldId id="319" r:id="rId6"/>
    <p:sldId id="320" r:id="rId7"/>
    <p:sldId id="322" r:id="rId8"/>
    <p:sldId id="321" r:id="rId9"/>
    <p:sldId id="323" r:id="rId10"/>
    <p:sldId id="325" r:id="rId11"/>
    <p:sldId id="324" r:id="rId12"/>
    <p:sldId id="326" r:id="rId13"/>
    <p:sldId id="327" r:id="rId14"/>
    <p:sldId id="329" r:id="rId15"/>
    <p:sldId id="331" r:id="rId16"/>
    <p:sldId id="333" r:id="rId17"/>
    <p:sldId id="332" r:id="rId18"/>
    <p:sldId id="334" r:id="rId19"/>
    <p:sldId id="335" r:id="rId20"/>
    <p:sldId id="336" r:id="rId21"/>
    <p:sldId id="338" r:id="rId22"/>
    <p:sldId id="339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53" r:id="rId31"/>
    <p:sldId id="349" r:id="rId32"/>
    <p:sldId id="350" r:id="rId33"/>
    <p:sldId id="351" r:id="rId34"/>
    <p:sldId id="352" r:id="rId35"/>
    <p:sldId id="354" r:id="rId36"/>
    <p:sldId id="357" r:id="rId37"/>
    <p:sldId id="359" r:id="rId38"/>
    <p:sldId id="36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C00F37-2746-41FA-8887-A9DDD0AA9C7C}">
          <p14:sldIdLst>
            <p14:sldId id="256"/>
            <p14:sldId id="316"/>
            <p14:sldId id="317"/>
            <p14:sldId id="318"/>
            <p14:sldId id="319"/>
            <p14:sldId id="320"/>
            <p14:sldId id="322"/>
            <p14:sldId id="321"/>
            <p14:sldId id="323"/>
            <p14:sldId id="325"/>
            <p14:sldId id="324"/>
            <p14:sldId id="326"/>
            <p14:sldId id="327"/>
            <p14:sldId id="329"/>
            <p14:sldId id="331"/>
            <p14:sldId id="333"/>
            <p14:sldId id="332"/>
            <p14:sldId id="334"/>
            <p14:sldId id="335"/>
            <p14:sldId id="336"/>
            <p14:sldId id="338"/>
            <p14:sldId id="339"/>
            <p14:sldId id="342"/>
            <p14:sldId id="343"/>
            <p14:sldId id="344"/>
            <p14:sldId id="345"/>
            <p14:sldId id="346"/>
            <p14:sldId id="347"/>
            <p14:sldId id="348"/>
            <p14:sldId id="353"/>
            <p14:sldId id="349"/>
            <p14:sldId id="350"/>
            <p14:sldId id="351"/>
            <p14:sldId id="352"/>
            <p14:sldId id="354"/>
            <p14:sldId id="357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727"/>
    <a:srgbClr val="171717"/>
    <a:srgbClr val="212223"/>
    <a:srgbClr val="E17171"/>
    <a:srgbClr val="BC2828"/>
    <a:srgbClr val="363636"/>
    <a:srgbClr val="DE6464"/>
    <a:srgbClr val="FFFFFF"/>
    <a:srgbClr val="BCBCBC"/>
    <a:srgbClr val="058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3" autoAdjust="0"/>
    <p:restoredTop sz="92597" autoAdjust="0"/>
  </p:normalViewPr>
  <p:slideViewPr>
    <p:cSldViewPr snapToGrid="0">
      <p:cViewPr varScale="1">
        <p:scale>
          <a:sx n="100" d="100"/>
          <a:sy n="100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81D32-A847-484D-9104-3B2794818A86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5C443-EA82-4B02-B175-B108FF29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99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CF4557-0BE9-E3F3-CD8D-678B18660334}"/>
              </a:ext>
            </a:extLst>
          </p:cNvPr>
          <p:cNvSpPr/>
          <p:nvPr userDrawn="1"/>
        </p:nvSpPr>
        <p:spPr>
          <a:xfrm>
            <a:off x="87702" y="104775"/>
            <a:ext cx="11962739" cy="6665461"/>
          </a:xfrm>
          <a:prstGeom prst="rect">
            <a:avLst/>
          </a:prstGeom>
          <a:blipFill>
            <a:blip r:embed="rId2"/>
            <a:stretch>
              <a:fillRect l="17973" t="538" r="-17973" b="-53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D6A36-0BA6-7AED-F6A1-5E365EE45E0F}"/>
              </a:ext>
            </a:extLst>
          </p:cNvPr>
          <p:cNvSpPr/>
          <p:nvPr userDrawn="1"/>
        </p:nvSpPr>
        <p:spPr>
          <a:xfrm>
            <a:off x="87702" y="115708"/>
            <a:ext cx="7544998" cy="6654528"/>
          </a:xfrm>
          <a:prstGeom prst="rect">
            <a:avLst/>
          </a:prstGeom>
          <a:gradFill>
            <a:gsLst>
              <a:gs pos="51000">
                <a:srgbClr val="0D0D0D"/>
              </a:gs>
              <a:gs pos="85000">
                <a:srgbClr val="0D0D0D">
                  <a:alpha val="69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8DC4FB-1710-4466-C2F8-9AE7FE021C76}"/>
              </a:ext>
            </a:extLst>
          </p:cNvPr>
          <p:cNvSpPr/>
          <p:nvPr userDrawn="1"/>
        </p:nvSpPr>
        <p:spPr>
          <a:xfrm rot="3150817">
            <a:off x="-1087311" y="-344453"/>
            <a:ext cx="4345274" cy="4823711"/>
          </a:xfrm>
          <a:custGeom>
            <a:avLst/>
            <a:gdLst>
              <a:gd name="connsiteX0" fmla="*/ 0 w 4345274"/>
              <a:gd name="connsiteY0" fmla="*/ 2017763 h 4823711"/>
              <a:gd name="connsiteX1" fmla="*/ 1547522 w 4345274"/>
              <a:gd name="connsiteY1" fmla="*/ 0 h 4823711"/>
              <a:gd name="connsiteX2" fmla="*/ 4345274 w 4345274"/>
              <a:gd name="connsiteY2" fmla="*/ 4823711 h 4823711"/>
              <a:gd name="connsiteX3" fmla="*/ 3658582 w 4345274"/>
              <a:gd name="connsiteY3" fmla="*/ 4823711 h 482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274" h="4823711">
                <a:moveTo>
                  <a:pt x="0" y="2017763"/>
                </a:moveTo>
                <a:lnTo>
                  <a:pt x="1547522" y="0"/>
                </a:lnTo>
                <a:lnTo>
                  <a:pt x="4345274" y="4823711"/>
                </a:lnTo>
                <a:lnTo>
                  <a:pt x="3658582" y="4823711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5000"/>
                </a:schemeClr>
              </a:gs>
              <a:gs pos="0">
                <a:srgbClr val="0583F2">
                  <a:alpha val="5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F40B10-E8A0-845E-9E87-7F4D2242F823}"/>
              </a:ext>
            </a:extLst>
          </p:cNvPr>
          <p:cNvSpPr/>
          <p:nvPr userDrawn="1"/>
        </p:nvSpPr>
        <p:spPr>
          <a:xfrm rot="20284218">
            <a:off x="-646236" y="2245525"/>
            <a:ext cx="4199311" cy="4571742"/>
          </a:xfrm>
          <a:custGeom>
            <a:avLst/>
            <a:gdLst>
              <a:gd name="connsiteX0" fmla="*/ 1547701 w 4199311"/>
              <a:gd name="connsiteY0" fmla="*/ 0 h 4571742"/>
              <a:gd name="connsiteX1" fmla="*/ 4199311 w 4199311"/>
              <a:gd name="connsiteY1" fmla="*/ 4571742 h 4571742"/>
              <a:gd name="connsiteX2" fmla="*/ 1806942 w 4199311"/>
              <a:gd name="connsiteY2" fmla="*/ 4571742 h 4571742"/>
              <a:gd name="connsiteX3" fmla="*/ 0 w 4199311"/>
              <a:gd name="connsiteY3" fmla="*/ 3844268 h 457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311" h="4571742">
                <a:moveTo>
                  <a:pt x="1547701" y="0"/>
                </a:moveTo>
                <a:lnTo>
                  <a:pt x="4199311" y="4571742"/>
                </a:lnTo>
                <a:lnTo>
                  <a:pt x="1806942" y="4571742"/>
                </a:lnTo>
                <a:lnTo>
                  <a:pt x="0" y="3844268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95000"/>
                  <a:lumOff val="5000"/>
                  <a:alpha val="14000"/>
                </a:schemeClr>
              </a:gs>
              <a:gs pos="0">
                <a:srgbClr val="05DBF2">
                  <a:alpha val="2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90CE7-1EAB-4F53-B172-B4343B3777B8}"/>
              </a:ext>
            </a:extLst>
          </p:cNvPr>
          <p:cNvSpPr txBox="1"/>
          <p:nvPr userDrawn="1"/>
        </p:nvSpPr>
        <p:spPr>
          <a:xfrm>
            <a:off x="1574459" y="318168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200" b="1" spc="-150" baseline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특징 알기</a:t>
            </a:r>
            <a:endParaRPr lang="en-GB" sz="4200" b="1" spc="-15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B3BFB-A2B3-CECF-47D2-5E5D56D64F6B}"/>
              </a:ext>
            </a:extLst>
          </p:cNvPr>
          <p:cNvSpPr txBox="1"/>
          <p:nvPr userDrawn="1"/>
        </p:nvSpPr>
        <p:spPr>
          <a:xfrm>
            <a:off x="3693381" y="1670624"/>
            <a:ext cx="15722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800" b="0" spc="-150" baseline="0" dirty="0">
                <a:solidFill>
                  <a:srgbClr val="0583F2"/>
                </a:solidFill>
                <a:latin typeface="Franklin Gothic Demi" panose="020B0703020102020204" pitchFamily="34" charset="0"/>
                <a:cs typeface="Cascadia Mono SemiBold" panose="020B0609020000020004" pitchFamily="49" charset="0"/>
              </a:rPr>
              <a:t>AI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8C791C-CD5C-3084-9964-D3D07D5A5925}"/>
              </a:ext>
            </a:extLst>
          </p:cNvPr>
          <p:cNvCxnSpPr/>
          <p:nvPr userDrawn="1"/>
        </p:nvCxnSpPr>
        <p:spPr>
          <a:xfrm>
            <a:off x="-688539" y="-567056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ADB234-BCCB-0228-C864-F4E92F32340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55CF3-3083-E59B-3BB4-288A84A52673}"/>
              </a:ext>
            </a:extLst>
          </p:cNvPr>
          <p:cNvGrpSpPr/>
          <p:nvPr userDrawn="1"/>
        </p:nvGrpSpPr>
        <p:grpSpPr>
          <a:xfrm>
            <a:off x="11678844" y="-2106856"/>
            <a:ext cx="3800263" cy="3615695"/>
            <a:chOff x="1457536" y="2251076"/>
            <a:chExt cx="3418927" cy="3224211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D3D35-123A-D56B-220C-2D6069BBCB9D}"/>
                </a:ext>
              </a:extLst>
            </p:cNvPr>
            <p:cNvSpPr/>
            <p:nvPr userDrawn="1"/>
          </p:nvSpPr>
          <p:spPr>
            <a:xfrm>
              <a:off x="1457536" y="2251076"/>
              <a:ext cx="3373205" cy="478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A5B80E-4E5F-4195-2F7D-424003F55EFB}"/>
                </a:ext>
              </a:extLst>
            </p:cNvPr>
            <p:cNvSpPr/>
            <p:nvPr userDrawn="1"/>
          </p:nvSpPr>
          <p:spPr>
            <a:xfrm rot="5400000">
              <a:off x="3241499" y="3840322"/>
              <a:ext cx="322421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4" name="Picture 13" descr="A blue and black sign&#10;&#10;AI-generated content may be incorrect.">
            <a:extLst>
              <a:ext uri="{FF2B5EF4-FFF2-40B4-BE49-F238E27FC236}">
                <a16:creationId xmlns:a16="http://schemas.microsoft.com/office/drawing/2014/main" id="{F14DD7DA-89B0-8BF1-37A5-523006353B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94" y="200801"/>
            <a:ext cx="1498213" cy="331957"/>
          </a:xfrm>
          <a:prstGeom prst="rect">
            <a:avLst/>
          </a:prstGeom>
        </p:spPr>
      </p:pic>
      <p:pic>
        <p:nvPicPr>
          <p:cNvPr id="21" name="Picture 20" descr="A black and orange logo&#10;&#10;AI-generated content may be incorrect.">
            <a:extLst>
              <a:ext uri="{FF2B5EF4-FFF2-40B4-BE49-F238E27FC236}">
                <a16:creationId xmlns:a16="http://schemas.microsoft.com/office/drawing/2014/main" id="{76C71F24-F25B-0D4E-BEC6-C5DAA052F6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700" y="268440"/>
            <a:ext cx="1191524" cy="188366"/>
          </a:xfrm>
          <a:prstGeom prst="rect">
            <a:avLst/>
          </a:prstGeom>
        </p:spPr>
      </p:pic>
      <p:pic>
        <p:nvPicPr>
          <p:cNvPr id="22" name="Picture 2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0E4D6A1-9E46-594E-0378-F1BA2551ED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09" y="207931"/>
            <a:ext cx="1136392" cy="324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FF3DAD-2502-B28A-0BCB-A629FFAA7151}"/>
              </a:ext>
            </a:extLst>
          </p:cNvPr>
          <p:cNvSpPr txBox="1"/>
          <p:nvPr userDrawn="1"/>
        </p:nvSpPr>
        <p:spPr>
          <a:xfrm>
            <a:off x="1566173" y="2067402"/>
            <a:ext cx="229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0" b="1" spc="-150" baseline="0" dirty="0">
                <a:solidFill>
                  <a:srgbClr val="0583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챗봇</a:t>
            </a:r>
            <a:endParaRPr lang="en-GB" sz="5400" b="1" spc="-150" baseline="0" dirty="0">
              <a:solidFill>
                <a:srgbClr val="0583F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51CC1-3E43-3428-1E36-DB810190E96E}"/>
              </a:ext>
            </a:extLst>
          </p:cNvPr>
          <p:cNvSpPr txBox="1"/>
          <p:nvPr userDrawn="1"/>
        </p:nvSpPr>
        <p:spPr>
          <a:xfrm>
            <a:off x="4937632" y="2564771"/>
            <a:ext cx="734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200" b="1" spc="-150" baseline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scadia Mono SemiBold" panose="020B0609020000020004" pitchFamily="49" charset="0"/>
              </a:rPr>
              <a:t>별</a:t>
            </a:r>
            <a:endParaRPr lang="en-GB" sz="4200" b="1" spc="-150" baseline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0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5599-1695-5FF1-D8E8-81E91ACC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B5CA-6999-C290-7C67-27C79B02C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DB350-CD3A-CD5E-24CF-733F0C284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02D84-8E5B-84FC-135A-200EBA8B0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77F0F-8120-4262-AA6D-7097EC7D5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0BCE6-292C-996F-33E9-24CB4158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2D173-3640-FA92-AD53-D8F71460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9F07C-98F4-FA89-0BD7-EE3B7C1B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20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65A8-0F47-7026-F391-18725A3E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AC49C-6B8F-E808-4764-AA6A478E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8A1E-FC9F-B788-9137-AEF9374A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0DA23-2361-A780-95B4-2AB5FD3B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7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D4B75-9FC8-EE04-25AE-04ED85F0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86CDA-7622-1C6E-DFEA-73F4450E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CA37-2CE1-AF69-E71A-638CB422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550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7084-861F-0D23-2E79-676529BC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BAA9-1CE0-268F-37E3-9F4E4553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56D0A-A6B5-6358-CC46-5A18A4514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19EB3-AF79-5B5E-429B-6BBB0EC7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88199-6D24-A8EF-8420-4D405557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F0983-99FF-B081-CAEE-A6B37A1E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598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4947-8032-9B62-01C8-B5B51C03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C8AA6-B8A5-872F-F596-46475C6FD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56ABB-E713-5B5D-48B6-F1F0E89E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6B82E-CAFB-D1CB-F74D-9498C111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9200-C116-37B1-9716-448E3EB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071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A9FAE-77A0-BF51-9F3A-1C9C6563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B65D5-BB42-0D3D-5238-4DD1E6798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16523-9FBD-AB63-7B9D-106A5AC98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FC7AA-7400-FF9F-EF7D-DB29FADE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E637-3DF4-0AFE-51DB-0DCB3248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7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5BC1-14B4-BEF6-AA65-CEA85386A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B21C9-651D-4646-6665-4FB052C58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08C8-AF44-1FF6-A224-0A110D52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BF505-1BBC-B2C3-BDA9-99018CB6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1F3F0-2346-1731-B22E-40B7443E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>
            <a:off x="113573" y="-579070"/>
            <a:ext cx="11968401" cy="7299386"/>
            <a:chOff x="113573" y="-579070"/>
            <a:chExt cx="11968401" cy="729938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6287082" y="2428722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13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49382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95000"/>
                    <a:lumOff val="5000"/>
                    <a:alpha val="14000"/>
                  </a:schemeClr>
                </a:gs>
                <a:gs pos="54000">
                  <a:srgbClr val="0583F2">
                    <a:alpha val="16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2000"/>
                  </a:schemeClr>
                </a:gs>
                <a:gs pos="0">
                  <a:srgbClr val="05DBF2">
                    <a:alpha val="26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13573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F7963F-4F23-A2A6-AD38-1C1028D7A447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561609D-CC20-A8EB-F6C3-10D76718DD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4014" y="81807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87F9C2C-0BF0-440E-95DE-62EA7710DE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01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9000">
                  <a:schemeClr val="tx1">
                    <a:lumMod val="95000"/>
                    <a:lumOff val="5000"/>
                    <a:alpha val="14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1564C03-BA7E-9F46-0D10-9E06E47D3058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7CA0CBE-8176-B6AD-9368-BF949FDA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453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DD66D2C-8E09-88ED-FD14-ACCE28F0A3E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42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411821-1311-51DE-AFF9-0A0187C041A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071" y="2202270"/>
            <a:ext cx="2702879" cy="3579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</a:lstStyle>
          <a:p>
            <a:pPr lvl="0"/>
            <a:r>
              <a:rPr lang="ko-KR" altLang="en-US" dirty="0"/>
              <a:t>안녕하세요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C6500F-6142-BF1C-DED2-654BC968C41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005719" y="1420103"/>
            <a:ext cx="7315200" cy="44529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4781" y="-579070"/>
            <a:ext cx="11950817" cy="7290594"/>
            <a:chOff x="104781" y="-579070"/>
            <a:chExt cx="11950817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3006" y="146476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C5D6722-E4A2-CD99-4CB3-028363E4984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80228" y="788099"/>
            <a:ext cx="2870199" cy="376296"/>
          </a:xfrm>
          <a:prstGeom prst="rect">
            <a:avLst/>
          </a:prstGeom>
        </p:spPr>
        <p:txBody>
          <a:bodyPr anchor="b"/>
          <a:lstStyle>
            <a:lvl1pPr>
              <a:defRPr sz="2200" b="1" i="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안녕하세요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003659-844C-A411-AE6C-831668FDF1C9}"/>
              </a:ext>
            </a:extLst>
          </p:cNvPr>
          <p:cNvCxnSpPr>
            <a:cxnSpLocks/>
          </p:cNvCxnSpPr>
          <p:nvPr userDrawn="1"/>
        </p:nvCxnSpPr>
        <p:spPr>
          <a:xfrm>
            <a:off x="658019" y="806823"/>
            <a:ext cx="0" cy="300747"/>
          </a:xfrm>
          <a:prstGeom prst="line">
            <a:avLst/>
          </a:prstGeom>
          <a:ln w="25400">
            <a:solidFill>
              <a:srgbClr val="03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BAC682-34A3-F3C8-D6CE-286DB58E44B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817" y="362395"/>
            <a:ext cx="2341562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숫자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2DDAA1-E383-6305-EE3C-06432E5269C3}"/>
              </a:ext>
            </a:extLst>
          </p:cNvPr>
          <p:cNvSpPr/>
          <p:nvPr userDrawn="1"/>
        </p:nvSpPr>
        <p:spPr>
          <a:xfrm>
            <a:off x="-189781" y="5469147"/>
            <a:ext cx="12870611" cy="1471421"/>
          </a:xfrm>
          <a:prstGeom prst="rect">
            <a:avLst/>
          </a:pr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B5173A-B8D9-526C-B0D0-E57BBFD3CF7F}"/>
              </a:ext>
            </a:extLst>
          </p:cNvPr>
          <p:cNvCxnSpPr/>
          <p:nvPr userDrawn="1"/>
        </p:nvCxnSpPr>
        <p:spPr>
          <a:xfrm>
            <a:off x="0" y="614403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32A7353-E042-948E-0260-AEBB34CC064B}"/>
              </a:ext>
            </a:extLst>
          </p:cNvPr>
          <p:cNvCxnSpPr>
            <a:cxnSpLocks/>
          </p:cNvCxnSpPr>
          <p:nvPr userDrawn="1"/>
        </p:nvCxnSpPr>
        <p:spPr>
          <a:xfrm>
            <a:off x="891898" y="-393700"/>
            <a:ext cx="0" cy="261073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A3CDFA-380B-BD28-8296-EFB4F802EDEA}"/>
              </a:ext>
            </a:extLst>
          </p:cNvPr>
          <p:cNvCxnSpPr>
            <a:cxnSpLocks/>
          </p:cNvCxnSpPr>
          <p:nvPr userDrawn="1"/>
        </p:nvCxnSpPr>
        <p:spPr>
          <a:xfrm flipH="1">
            <a:off x="487931" y="1107245"/>
            <a:ext cx="4127777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4E3E1A-38E0-FD32-94F0-3F02952376CB}"/>
              </a:ext>
            </a:extLst>
          </p:cNvPr>
          <p:cNvCxnSpPr/>
          <p:nvPr userDrawn="1"/>
        </p:nvCxnSpPr>
        <p:spPr>
          <a:xfrm>
            <a:off x="520700" y="1337786"/>
            <a:ext cx="510540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42ED0-F129-1FF6-0585-8C17142DF8E4}"/>
              </a:ext>
            </a:extLst>
          </p:cNvPr>
          <p:cNvCxnSpPr/>
          <p:nvPr userDrawn="1"/>
        </p:nvCxnSpPr>
        <p:spPr>
          <a:xfrm>
            <a:off x="520700" y="1566386"/>
            <a:ext cx="510540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6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83884" y="146476"/>
            <a:ext cx="11971714" cy="6588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ED49-8000-2B3B-D586-99E1BEF38788}"/>
              </a:ext>
            </a:extLst>
          </p:cNvPr>
          <p:cNvGrpSpPr/>
          <p:nvPr userDrawn="1"/>
        </p:nvGrpSpPr>
        <p:grpSpPr>
          <a:xfrm flipH="1">
            <a:off x="102934" y="-579070"/>
            <a:ext cx="11952664" cy="7290594"/>
            <a:chOff x="104781" y="-579070"/>
            <a:chExt cx="11952664" cy="72905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0E6AF0-43F6-F6B4-D9A3-F944D19F4A92}"/>
                </a:ext>
              </a:extLst>
            </p:cNvPr>
            <p:cNvSpPr/>
            <p:nvPr userDrawn="1"/>
          </p:nvSpPr>
          <p:spPr>
            <a:xfrm>
              <a:off x="7939856" y="2419930"/>
              <a:ext cx="3732592" cy="4291594"/>
            </a:xfrm>
            <a:custGeom>
              <a:avLst/>
              <a:gdLst>
                <a:gd name="connsiteX0" fmla="*/ 0 w 3732592"/>
                <a:gd name="connsiteY0" fmla="*/ 0 h 4291594"/>
                <a:gd name="connsiteX1" fmla="*/ 3732592 w 3732592"/>
                <a:gd name="connsiteY1" fmla="*/ 2499391 h 4291594"/>
                <a:gd name="connsiteX2" fmla="*/ 3732592 w 3732592"/>
                <a:gd name="connsiteY2" fmla="*/ 4291594 h 4291594"/>
                <a:gd name="connsiteX3" fmla="*/ 0 w 3732592"/>
                <a:gd name="connsiteY3" fmla="*/ 4291594 h 4291594"/>
                <a:gd name="connsiteX4" fmla="*/ 0 w 3732592"/>
                <a:gd name="connsiteY4" fmla="*/ 0 h 429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291594">
                  <a:moveTo>
                    <a:pt x="0" y="0"/>
                  </a:moveTo>
                  <a:lnTo>
                    <a:pt x="3732592" y="2499391"/>
                  </a:lnTo>
                  <a:lnTo>
                    <a:pt x="3732592" y="4291594"/>
                  </a:lnTo>
                  <a:lnTo>
                    <a:pt x="0" y="429159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4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7000"/>
                  </a:schemeClr>
                </a:gs>
                <a:gs pos="45000">
                  <a:srgbClr val="05DBF2">
                    <a:alpha val="8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DC06953-CFB2-7C65-1084-8C591D951444}"/>
                </a:ext>
              </a:extLst>
            </p:cNvPr>
            <p:cNvSpPr/>
            <p:nvPr userDrawn="1"/>
          </p:nvSpPr>
          <p:spPr>
            <a:xfrm>
              <a:off x="8324853" y="171943"/>
              <a:ext cx="3732592" cy="4796016"/>
            </a:xfrm>
            <a:custGeom>
              <a:avLst/>
              <a:gdLst>
                <a:gd name="connsiteX0" fmla="*/ 0 w 3732592"/>
                <a:gd name="connsiteY0" fmla="*/ 0 h 4796016"/>
                <a:gd name="connsiteX1" fmla="*/ 3732592 w 3732592"/>
                <a:gd name="connsiteY1" fmla="*/ 0 h 4796016"/>
                <a:gd name="connsiteX2" fmla="*/ 3732592 w 3732592"/>
                <a:gd name="connsiteY2" fmla="*/ 4796016 h 4796016"/>
                <a:gd name="connsiteX3" fmla="*/ 0 w 3732592"/>
                <a:gd name="connsiteY3" fmla="*/ 2296625 h 4796016"/>
                <a:gd name="connsiteX4" fmla="*/ 0 w 3732592"/>
                <a:gd name="connsiteY4" fmla="*/ 0 h 479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592" h="4796016">
                  <a:moveTo>
                    <a:pt x="0" y="0"/>
                  </a:moveTo>
                  <a:lnTo>
                    <a:pt x="3732592" y="0"/>
                  </a:lnTo>
                  <a:lnTo>
                    <a:pt x="3732592" y="4796016"/>
                  </a:lnTo>
                  <a:lnTo>
                    <a:pt x="0" y="22966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000">
                  <a:schemeClr val="bg1">
                    <a:lumMod val="85000"/>
                    <a:alpha val="0"/>
                  </a:schemeClr>
                </a:gs>
                <a:gs pos="38000">
                  <a:schemeClr val="accent5">
                    <a:lumMod val="20000"/>
                    <a:lumOff val="80000"/>
                    <a:alpha val="22000"/>
                  </a:schemeClr>
                </a:gs>
                <a:gs pos="80000">
                  <a:srgbClr val="0583F2">
                    <a:alpha val="21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D49D4F-401B-1D61-8064-4464C9B04B30}"/>
                </a:ext>
              </a:extLst>
            </p:cNvPr>
            <p:cNvSpPr/>
            <p:nvPr userDrawn="1"/>
          </p:nvSpPr>
          <p:spPr>
            <a:xfrm rot="7918076">
              <a:off x="1019207" y="-1100951"/>
              <a:ext cx="2182690" cy="3226451"/>
            </a:xfrm>
            <a:custGeom>
              <a:avLst/>
              <a:gdLst>
                <a:gd name="connsiteX0" fmla="*/ 2461958 w 2634327"/>
                <a:gd name="connsiteY0" fmla="*/ 3894061 h 3894061"/>
                <a:gd name="connsiteX1" fmla="*/ 0 w 2634327"/>
                <a:gd name="connsiteY1" fmla="*/ 1156700 h 3894061"/>
                <a:gd name="connsiteX2" fmla="*/ 465687 w 2634327"/>
                <a:gd name="connsiteY2" fmla="*/ 0 h 3894061"/>
                <a:gd name="connsiteX3" fmla="*/ 2634327 w 2634327"/>
                <a:gd name="connsiteY3" fmla="*/ 3739034 h 389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327" h="3894061">
                  <a:moveTo>
                    <a:pt x="2461958" y="3894061"/>
                  </a:moveTo>
                  <a:lnTo>
                    <a:pt x="0" y="1156700"/>
                  </a:lnTo>
                  <a:lnTo>
                    <a:pt x="465687" y="0"/>
                  </a:lnTo>
                  <a:lnTo>
                    <a:pt x="2634327" y="373903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74000">
                  <a:schemeClr val="tx1">
                    <a:lumMod val="95000"/>
                    <a:lumOff val="5000"/>
                    <a:alpha val="14000"/>
                  </a:schemeClr>
                </a:gs>
                <a:gs pos="0">
                  <a:srgbClr val="05DBF2">
                    <a:alpha val="13000"/>
                  </a:srgb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12BFCF-37C8-F25D-BE2F-3464197B2518}"/>
                </a:ext>
              </a:extLst>
            </p:cNvPr>
            <p:cNvSpPr/>
            <p:nvPr userDrawn="1"/>
          </p:nvSpPr>
          <p:spPr>
            <a:xfrm>
              <a:off x="104781" y="137603"/>
              <a:ext cx="2688520" cy="918568"/>
            </a:xfrm>
            <a:custGeom>
              <a:avLst/>
              <a:gdLst>
                <a:gd name="connsiteX0" fmla="*/ 0 w 3248468"/>
                <a:gd name="connsiteY0" fmla="*/ 0 h 1443502"/>
                <a:gd name="connsiteX1" fmla="*/ 3236590 w 3248468"/>
                <a:gd name="connsiteY1" fmla="*/ 0 h 1443502"/>
                <a:gd name="connsiteX2" fmla="*/ 3248468 w 3248468"/>
                <a:gd name="connsiteY2" fmla="*/ 10377 h 1443502"/>
                <a:gd name="connsiteX3" fmla="*/ 0 w 3248468"/>
                <a:gd name="connsiteY3" fmla="*/ 1443502 h 1443502"/>
                <a:gd name="connsiteX4" fmla="*/ 0 w 3248468"/>
                <a:gd name="connsiteY4" fmla="*/ 0 h 14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468" h="1443502">
                  <a:moveTo>
                    <a:pt x="0" y="0"/>
                  </a:moveTo>
                  <a:lnTo>
                    <a:pt x="3236590" y="0"/>
                  </a:lnTo>
                  <a:lnTo>
                    <a:pt x="3248468" y="10377"/>
                  </a:lnTo>
                  <a:lnTo>
                    <a:pt x="0" y="14435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lumMod val="95000"/>
                    <a:lumOff val="5000"/>
                    <a:alpha val="15000"/>
                  </a:schemeClr>
                </a:gs>
                <a:gs pos="4000">
                  <a:srgbClr val="0583F2">
                    <a:alpha val="3200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02DDAA1-E383-6305-EE3C-06432E5269C3}"/>
              </a:ext>
            </a:extLst>
          </p:cNvPr>
          <p:cNvSpPr/>
          <p:nvPr userDrawn="1"/>
        </p:nvSpPr>
        <p:spPr>
          <a:xfrm>
            <a:off x="-189781" y="5469147"/>
            <a:ext cx="12870611" cy="1471421"/>
          </a:xfrm>
          <a:prstGeom prst="rect">
            <a:avLst/>
          </a:prstGeom>
          <a:gradFill>
            <a:gsLst>
              <a:gs pos="77000">
                <a:schemeClr val="bg1">
                  <a:alpha val="0"/>
                  <a:lumMod val="82000"/>
                </a:schemeClr>
              </a:gs>
              <a:gs pos="28000">
                <a:srgbClr val="497EAF">
                  <a:alpha val="2078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45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BBDA32E-378D-B65D-8E95-92EE674B81C2}"/>
              </a:ext>
            </a:extLst>
          </p:cNvPr>
          <p:cNvSpPr/>
          <p:nvPr userDrawn="1"/>
        </p:nvSpPr>
        <p:spPr>
          <a:xfrm>
            <a:off x="115505" y="136430"/>
            <a:ext cx="11971714" cy="6588219"/>
          </a:xfrm>
          <a:prstGeom prst="rect">
            <a:avLst/>
          </a:prstGeom>
          <a:blipFill>
            <a:blip r:embed="rId2"/>
            <a:stretch>
              <a:fillRect l="-17415" t="-30047" r="-875" b="-2217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840E70-CD98-E0D9-412B-CC68B95E33A6}"/>
              </a:ext>
            </a:extLst>
          </p:cNvPr>
          <p:cNvCxnSpPr/>
          <p:nvPr userDrawn="1"/>
        </p:nvCxnSpPr>
        <p:spPr>
          <a:xfrm>
            <a:off x="-3912749" y="-644620"/>
            <a:ext cx="0" cy="42010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816EB-03F4-0EC5-D76D-085F3023F978}"/>
              </a:ext>
            </a:extLst>
          </p:cNvPr>
          <p:cNvCxnSpPr/>
          <p:nvPr userDrawn="1"/>
        </p:nvCxnSpPr>
        <p:spPr>
          <a:xfrm>
            <a:off x="115505" y="-1403350"/>
            <a:ext cx="7199696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FFA651-0044-6B4F-5A26-CD60099BBDE2}"/>
              </a:ext>
            </a:extLst>
          </p:cNvPr>
          <p:cNvCxnSpPr/>
          <p:nvPr userDrawn="1"/>
        </p:nvCxnSpPr>
        <p:spPr>
          <a:xfrm>
            <a:off x="658019" y="-751681"/>
            <a:ext cx="1293019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9FFCCB-1BE4-DE62-6FE2-1841DC6E0E88}"/>
              </a:ext>
            </a:extLst>
          </p:cNvPr>
          <p:cNvSpPr/>
          <p:nvPr userDrawn="1"/>
        </p:nvSpPr>
        <p:spPr>
          <a:xfrm>
            <a:off x="104781" y="133351"/>
            <a:ext cx="11971714" cy="6588219"/>
          </a:xfrm>
          <a:prstGeom prst="rect">
            <a:avLst/>
          </a:prstGeom>
          <a:gradFill>
            <a:gsLst>
              <a:gs pos="67000">
                <a:schemeClr val="tx1">
                  <a:lumMod val="95000"/>
                  <a:lumOff val="5000"/>
                  <a:alpha val="20000"/>
                </a:schemeClr>
              </a:gs>
              <a:gs pos="30000">
                <a:srgbClr val="05DBF2">
                  <a:alpha val="14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D9D3C2-D552-5388-242B-B044B018DE1D}"/>
              </a:ext>
            </a:extLst>
          </p:cNvPr>
          <p:cNvSpPr/>
          <p:nvPr userDrawn="1"/>
        </p:nvSpPr>
        <p:spPr>
          <a:xfrm>
            <a:off x="115505" y="130272"/>
            <a:ext cx="11971714" cy="658821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57000"/>
                </a:schemeClr>
              </a:gs>
              <a:gs pos="4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30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1C882-6752-F984-845B-E04675820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12269" y="987425"/>
            <a:ext cx="1064311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7479-4A80-741B-E7FD-FA12374C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77607-96B5-409C-112D-D0A3B496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FE0D6-5611-CC0A-3A97-9F04A7FA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36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083C-A716-C50B-0E29-5EF29E2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59" y="1003479"/>
            <a:ext cx="11124081" cy="47158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086C-02EC-8CE0-C3D1-A1D1478C1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06A6A-1D5E-6BCA-6520-29BD8EA57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D73D4-FBB1-C5D8-9F2A-B2C34FD5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A23E2-B258-B00D-D6CA-4D8A57DA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FB4EF-D3B5-27DD-8192-7C602561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3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97EC3-0FBF-ADF4-E776-E55CD39D6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2A2BC0-E36D-49D5-BAAA-EF81349B19E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3927A-D083-B85F-B5C3-0CD780678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94E0E-85ED-08CB-28A6-44FCB0165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F75F9-2998-45B3-BADD-8B5947FB8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71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57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62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653DC-907B-BA62-03A8-007C62EEE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AA29255-BBB2-487F-BCBF-34EFE340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>
                <a:solidFill>
                  <a:srgbClr val="2680D2"/>
                </a:solidFill>
              </a:rPr>
              <a:t>Chat GPT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484F810-66AA-3A89-20C3-BC74D295F560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37684-839F-0ACC-C4E9-A0C18BFFE342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1C517C-1A68-E9D3-7241-756ADC045509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9592A7-4B6A-A770-DFA3-3A7619BE47DD}"/>
              </a:ext>
            </a:extLst>
          </p:cNvPr>
          <p:cNvSpPr/>
          <p:nvPr/>
        </p:nvSpPr>
        <p:spPr>
          <a:xfrm>
            <a:off x="10134600" y="1627802"/>
            <a:ext cx="521608" cy="438765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477A78-A213-31A8-D079-708330000F7E}"/>
              </a:ext>
            </a:extLst>
          </p:cNvPr>
          <p:cNvCxnSpPr>
            <a:cxnSpLocks/>
          </p:cNvCxnSpPr>
          <p:nvPr/>
        </p:nvCxnSpPr>
        <p:spPr>
          <a:xfrm rot="5400000">
            <a:off x="9730018" y="2341356"/>
            <a:ext cx="841733" cy="292154"/>
          </a:xfrm>
          <a:prstGeom prst="bentConnector3">
            <a:avLst>
              <a:gd name="adj1" fmla="val 96773"/>
            </a:avLst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FD9B8BA-4991-7014-4C79-9499A882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804" y="2118444"/>
            <a:ext cx="1810003" cy="22101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96180F-560D-0655-5988-75ED8B781533}"/>
              </a:ext>
            </a:extLst>
          </p:cNvPr>
          <p:cNvSpPr/>
          <p:nvPr/>
        </p:nvSpPr>
        <p:spPr>
          <a:xfrm>
            <a:off x="8194803" y="2796840"/>
            <a:ext cx="1810003" cy="277680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99EAB-A64D-13A6-99A6-D65D8A5DE7A9}"/>
              </a:ext>
            </a:extLst>
          </p:cNvPr>
          <p:cNvSpPr txBox="1"/>
          <p:nvPr/>
        </p:nvSpPr>
        <p:spPr>
          <a:xfrm>
            <a:off x="779051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맞춤 설정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8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5504-DD50-3401-DBCA-AA4397B4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E0D737C-39F6-C14E-62B0-273EA37E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Chat GPT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13F063A-9349-82DF-777A-A8A448C8F47E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F1DF2C-7C75-2012-3A38-B563385BFD85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48830-9F97-BE17-C1F7-E12B4B293ACD}"/>
              </a:ext>
            </a:extLst>
          </p:cNvPr>
          <p:cNvSpPr txBox="1"/>
          <p:nvPr/>
        </p:nvSpPr>
        <p:spPr>
          <a:xfrm>
            <a:off x="779051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맞춤 설정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318F39-681F-35F0-DC4D-F49936D609C8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605" r="605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84FEF4-D3DF-5E47-9C54-B23CA7CB292C}"/>
              </a:ext>
            </a:extLst>
          </p:cNvPr>
          <p:cNvSpPr txBox="1"/>
          <p:nvPr/>
        </p:nvSpPr>
        <p:spPr>
          <a:xfrm>
            <a:off x="8305799" y="2234565"/>
            <a:ext cx="18669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맞춤 설정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대답할 때 참고할 정보를 기술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6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CA09F-A079-87E2-C389-6F31986E5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F0026A2-270E-C43B-14C9-8A039714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Chat GPT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CA6F2F3-3FCB-EBFD-D7DB-56AB3C353A5C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EFEC2-78E7-A72A-AF8E-1BDDFEF1379B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BC65C-BDE1-007F-32F0-F2CA9EC8FDAC}"/>
              </a:ext>
            </a:extLst>
          </p:cNvPr>
          <p:cNvSpPr txBox="1"/>
          <p:nvPr/>
        </p:nvSpPr>
        <p:spPr>
          <a:xfrm>
            <a:off x="779051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설정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1893D0-6E9E-EF88-89F2-DBCA9A4F3F00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81A70-3C09-34C3-4A32-A6CF770739BD}"/>
              </a:ext>
            </a:extLst>
          </p:cNvPr>
          <p:cNvSpPr/>
          <p:nvPr/>
        </p:nvSpPr>
        <p:spPr>
          <a:xfrm>
            <a:off x="10134600" y="1627802"/>
            <a:ext cx="521608" cy="438765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075A6CBB-F2FD-696C-9F73-874AF22CF275}"/>
              </a:ext>
            </a:extLst>
          </p:cNvPr>
          <p:cNvCxnSpPr>
            <a:cxnSpLocks/>
            <a:endCxn id="7" idx="3"/>
          </p:cNvCxnSpPr>
          <p:nvPr/>
        </p:nvCxnSpPr>
        <p:spPr>
          <a:xfrm rot="5400000">
            <a:off x="9616756" y="2454616"/>
            <a:ext cx="1068258" cy="292157"/>
          </a:xfrm>
          <a:prstGeom prst="bentConnector2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1879F61-2F62-4FBB-AD39-E3DEC688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804" y="2118444"/>
            <a:ext cx="1810003" cy="22101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8E6228-0E94-256D-164A-01F4EB36A3B1}"/>
              </a:ext>
            </a:extLst>
          </p:cNvPr>
          <p:cNvSpPr/>
          <p:nvPr/>
        </p:nvSpPr>
        <p:spPr>
          <a:xfrm>
            <a:off x="8194803" y="2995983"/>
            <a:ext cx="1810003" cy="277680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02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75EAF-B568-9FDB-4C6D-17D85D0F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3187985-53F8-A8A8-4547-71EB35AD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Chat GPT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C5E0B25-6971-A432-D1FE-A42C20626989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4CE6CD-6106-765E-E07A-A57F1C580D2C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C46CD-10AB-CE48-E0BD-2C0DAE971BA6}"/>
              </a:ext>
            </a:extLst>
          </p:cNvPr>
          <p:cNvSpPr txBox="1"/>
          <p:nvPr/>
        </p:nvSpPr>
        <p:spPr>
          <a:xfrm>
            <a:off x="779051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설정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14EBFE-9F45-6C40-D28B-54D7E2207BB8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2712C-0FF1-9CE5-FFF1-59E39E290904}"/>
              </a:ext>
            </a:extLst>
          </p:cNvPr>
          <p:cNvSpPr/>
          <p:nvPr/>
        </p:nvSpPr>
        <p:spPr>
          <a:xfrm>
            <a:off x="4846099" y="2457914"/>
            <a:ext cx="3516851" cy="369332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88579-88EA-ECC7-B0B3-12FC238E49CE}"/>
              </a:ext>
            </a:extLst>
          </p:cNvPr>
          <p:cNvSpPr txBox="1"/>
          <p:nvPr/>
        </p:nvSpPr>
        <p:spPr>
          <a:xfrm>
            <a:off x="6989537" y="2122541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테마 지정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1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0468-A4E9-936E-E333-8072E0FAF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8C0AB4C-DB8C-831F-6D0F-15D5F9F9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Chat GPT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5EF5887-D966-3792-E8C9-D7420A307B0C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EB48E-F75A-7C6B-74D1-C2AF03F09B4B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E4037-8A96-78AF-EF5F-69FB60111AAD}"/>
              </a:ext>
            </a:extLst>
          </p:cNvPr>
          <p:cNvSpPr txBox="1"/>
          <p:nvPr/>
        </p:nvSpPr>
        <p:spPr>
          <a:xfrm>
            <a:off x="779051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메모리 관리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7C471E-BA81-5765-3499-47DD4CC19B96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9A206A-9436-EB90-F4D5-3807633640C2}"/>
              </a:ext>
            </a:extLst>
          </p:cNvPr>
          <p:cNvSpPr/>
          <p:nvPr/>
        </p:nvSpPr>
        <p:spPr>
          <a:xfrm>
            <a:off x="3402693" y="3016811"/>
            <a:ext cx="1285422" cy="369332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B435E3-F9E5-8BAB-803D-F9EB87A89CE5}"/>
              </a:ext>
            </a:extLst>
          </p:cNvPr>
          <p:cNvSpPr/>
          <p:nvPr/>
        </p:nvSpPr>
        <p:spPr>
          <a:xfrm>
            <a:off x="4825313" y="2877970"/>
            <a:ext cx="3825201" cy="2702509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A0AE9B77-3684-BFC7-1A7B-D48CFE79B4B8}"/>
              </a:ext>
            </a:extLst>
          </p:cNvPr>
          <p:cNvCxnSpPr>
            <a:cxnSpLocks/>
          </p:cNvCxnSpPr>
          <p:nvPr/>
        </p:nvCxnSpPr>
        <p:spPr>
          <a:xfrm flipH="1">
            <a:off x="4688115" y="3201477"/>
            <a:ext cx="137198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75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6A903-C794-8C8F-D927-2384B1964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8422387-AA54-3F7D-9AA4-85AB4D48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Chat GPT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7D7C453-6F56-F5E2-F2AB-41328F9A51B7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DE901-241D-B83B-AB91-EC6214B75E09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71E2A-EE1A-7E62-6CCF-F301E2F4CE7B}"/>
              </a:ext>
            </a:extLst>
          </p:cNvPr>
          <p:cNvSpPr txBox="1"/>
          <p:nvPr/>
        </p:nvSpPr>
        <p:spPr>
          <a:xfrm>
            <a:off x="779051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말하기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DC104F-462C-29A5-7042-1AF31F4500A3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3671C-52C5-F860-4469-6D89B20227C8}"/>
              </a:ext>
            </a:extLst>
          </p:cNvPr>
          <p:cNvSpPr/>
          <p:nvPr/>
        </p:nvSpPr>
        <p:spPr>
          <a:xfrm>
            <a:off x="3402693" y="3355528"/>
            <a:ext cx="1285422" cy="369332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1551E-AC4D-8F1E-205F-722A1F7DB956}"/>
              </a:ext>
            </a:extLst>
          </p:cNvPr>
          <p:cNvSpPr txBox="1"/>
          <p:nvPr/>
        </p:nvSpPr>
        <p:spPr>
          <a:xfrm>
            <a:off x="4688116" y="3724860"/>
            <a:ext cx="1866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음성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음성의 언어와 타입을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 설정할 수 있음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B7B5F6-71E8-9B98-19ED-B01E1B62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65" y="3189173"/>
            <a:ext cx="1390844" cy="2857899"/>
          </a:xfrm>
          <a:prstGeom prst="rect">
            <a:avLst/>
          </a:prstGeom>
          <a:ln w="19050">
            <a:solidFill>
              <a:srgbClr val="FFFFFF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52288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6E769-9DC9-7C03-A7B7-E9BDD986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7C68CEE5-8FDA-CE3B-3336-1109673C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Chat GPT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376CDF4-3DAE-3971-9836-5DC1717FD150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CEA97-5118-C702-FF00-4FF3A5E64B5F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4367D-210F-A794-E540-10AC9802B760}"/>
              </a:ext>
            </a:extLst>
          </p:cNvPr>
          <p:cNvSpPr txBox="1"/>
          <p:nvPr/>
        </p:nvSpPr>
        <p:spPr>
          <a:xfrm>
            <a:off x="779051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데이터 제어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438D8C-AD33-5C6A-741A-C841E0B8F4BC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68A342-F991-19A6-FCBE-11443708F618}"/>
              </a:ext>
            </a:extLst>
          </p:cNvPr>
          <p:cNvSpPr/>
          <p:nvPr/>
        </p:nvSpPr>
        <p:spPr>
          <a:xfrm>
            <a:off x="3402693" y="3686236"/>
            <a:ext cx="1285422" cy="369332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1593F-C5BA-9D48-15D0-73AB517579B4}"/>
              </a:ext>
            </a:extLst>
          </p:cNvPr>
          <p:cNvSpPr txBox="1"/>
          <p:nvPr/>
        </p:nvSpPr>
        <p:spPr>
          <a:xfrm>
            <a:off x="5751101" y="4424384"/>
            <a:ext cx="1866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데이터 제어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채팅 내역과 </a:t>
            </a:r>
            <a:r>
              <a:rPr lang="en-GB" altLang="ko-KR" sz="9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계정을 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관리하는 곳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B697E-9344-B639-E84E-D32DA83C01DE}"/>
              </a:ext>
            </a:extLst>
          </p:cNvPr>
          <p:cNvSpPr/>
          <p:nvPr/>
        </p:nvSpPr>
        <p:spPr>
          <a:xfrm>
            <a:off x="6684551" y="3467100"/>
            <a:ext cx="431800" cy="14605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44ACC4-F0EF-98E2-03A9-52C0A540ABFE}"/>
              </a:ext>
            </a:extLst>
          </p:cNvPr>
          <p:cNvSpPr/>
          <p:nvPr/>
        </p:nvSpPr>
        <p:spPr>
          <a:xfrm>
            <a:off x="4912739" y="4055568"/>
            <a:ext cx="431800" cy="217982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FC5773-6947-B3F0-D4D2-99E8594EA6E6}"/>
              </a:ext>
            </a:extLst>
          </p:cNvPr>
          <p:cNvSpPr/>
          <p:nvPr/>
        </p:nvSpPr>
        <p:spPr>
          <a:xfrm>
            <a:off x="8153399" y="2456220"/>
            <a:ext cx="598715" cy="369332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2C2F6-E478-EA04-1A37-551F83A6FBD9}"/>
              </a:ext>
            </a:extLst>
          </p:cNvPr>
          <p:cNvSpPr txBox="1"/>
          <p:nvPr/>
        </p:nvSpPr>
        <p:spPr>
          <a:xfrm>
            <a:off x="5967001" y="1783337"/>
            <a:ext cx="1866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E17171"/>
                </a:solidFill>
              </a:rPr>
              <a:t>사용자의 채팅 기록으로 </a:t>
            </a:r>
            <a:endParaRPr lang="en-GB" altLang="ko-KR" sz="1000" b="1" dirty="0">
              <a:solidFill>
                <a:srgbClr val="E1717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E17171"/>
                </a:solidFill>
              </a:rPr>
              <a:t>학습활용할 것인지 여부</a:t>
            </a:r>
            <a:endParaRPr lang="en-GB" altLang="ko-KR" sz="1000" b="1" dirty="0">
              <a:solidFill>
                <a:srgbClr val="E17171"/>
              </a:solidFill>
            </a:endParaRP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B0BF9AF8-2EDA-229E-8E73-A0176B2B45A6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7833902" y="1991087"/>
            <a:ext cx="618859" cy="436153"/>
          </a:xfrm>
          <a:prstGeom prst="bentConnector3">
            <a:avLst>
              <a:gd name="adj1" fmla="val 748"/>
            </a:avLst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90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9F809-EFAE-889E-A030-42461E98F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B3DDB158-0ABF-F1A6-B921-ED696537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Chat GPT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FD8FCCB-3C3F-4AFE-02E1-0DD13FCC579E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C72D7-0895-1D97-091B-EEED1C9CA47F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247D9-50E4-8FBE-2BA2-086C9B872FF9}"/>
              </a:ext>
            </a:extLst>
          </p:cNvPr>
          <p:cNvSpPr txBox="1"/>
          <p:nvPr/>
        </p:nvSpPr>
        <p:spPr>
          <a:xfrm>
            <a:off x="779051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빌더 프로필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C0EC76-FB97-AF0F-13D5-7167218421D0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44C8E9-F85E-0326-2D98-876F408840F9}"/>
              </a:ext>
            </a:extLst>
          </p:cNvPr>
          <p:cNvSpPr/>
          <p:nvPr/>
        </p:nvSpPr>
        <p:spPr>
          <a:xfrm>
            <a:off x="3402693" y="4016952"/>
            <a:ext cx="1285422" cy="369332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8D0EAC-4CD0-4639-AB04-E414C591672F}"/>
              </a:ext>
            </a:extLst>
          </p:cNvPr>
          <p:cNvSpPr txBox="1"/>
          <p:nvPr/>
        </p:nvSpPr>
        <p:spPr>
          <a:xfrm>
            <a:off x="5586001" y="1764399"/>
            <a:ext cx="1866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빌더 프로필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개발자의 계정을 관리하고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연동하는 곳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230690-62B8-20CB-B265-E2C7ACB68080}"/>
              </a:ext>
            </a:extLst>
          </p:cNvPr>
          <p:cNvSpPr/>
          <p:nvPr/>
        </p:nvSpPr>
        <p:spPr>
          <a:xfrm>
            <a:off x="6684551" y="3467100"/>
            <a:ext cx="431800" cy="14605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0C48F-ED43-E044-AB96-B75F8C80FA7D}"/>
              </a:ext>
            </a:extLst>
          </p:cNvPr>
          <p:cNvSpPr/>
          <p:nvPr/>
        </p:nvSpPr>
        <p:spPr>
          <a:xfrm>
            <a:off x="4912739" y="4055568"/>
            <a:ext cx="431800" cy="217982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38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A6E49-6B80-1F50-03C7-8BF4B01F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75DBC96C-CF8A-503E-22B3-BC3952C8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Chat GPT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4792229-C976-3060-1348-53F721831421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748157-399F-D949-2D03-D70FEDA7252E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4C6FD-8803-30A6-C2BB-A959B148A75A}"/>
              </a:ext>
            </a:extLst>
          </p:cNvPr>
          <p:cNvSpPr txBox="1"/>
          <p:nvPr/>
        </p:nvSpPr>
        <p:spPr>
          <a:xfrm>
            <a:off x="779051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연결된 앱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270B65-D1C3-F463-17D6-12365DF5A9A0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8E5C4-CE3F-69C7-0435-69B00C0E166E}"/>
              </a:ext>
            </a:extLst>
          </p:cNvPr>
          <p:cNvSpPr/>
          <p:nvPr/>
        </p:nvSpPr>
        <p:spPr>
          <a:xfrm>
            <a:off x="3402693" y="4273550"/>
            <a:ext cx="1285422" cy="369332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922F6-A2AB-EF7E-E8CE-C0D3A8209A22}"/>
              </a:ext>
            </a:extLst>
          </p:cNvPr>
          <p:cNvSpPr txBox="1"/>
          <p:nvPr/>
        </p:nvSpPr>
        <p:spPr>
          <a:xfrm>
            <a:off x="5586001" y="1840599"/>
            <a:ext cx="1866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연결된 앱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각 사이트들에서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데이터를 쉽게 불러오는 기능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86C35D-60E3-AB52-8477-E9314108A5A2}"/>
              </a:ext>
            </a:extLst>
          </p:cNvPr>
          <p:cNvSpPr/>
          <p:nvPr/>
        </p:nvSpPr>
        <p:spPr>
          <a:xfrm>
            <a:off x="6684551" y="3467100"/>
            <a:ext cx="431800" cy="14605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565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314B0-32E9-CB24-B7F0-4F349EBBB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F96A86A8-667D-B9D5-3854-46692419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Chat GPT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F9DD8B-5374-E637-3DDD-CA3581B2DCFB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96BE4E-319A-B1BF-8A50-0EFFA9E2698C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7149D-AF03-02B8-FAA9-64CF127A7168}"/>
              </a:ext>
            </a:extLst>
          </p:cNvPr>
          <p:cNvSpPr txBox="1"/>
          <p:nvPr/>
        </p:nvSpPr>
        <p:spPr>
          <a:xfrm>
            <a:off x="779051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보안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4CFBDF-A0D5-040D-32AF-57A80FE65721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C49A2-0AE7-466C-994D-7C3315DFC086}"/>
              </a:ext>
            </a:extLst>
          </p:cNvPr>
          <p:cNvSpPr/>
          <p:nvPr/>
        </p:nvSpPr>
        <p:spPr>
          <a:xfrm>
            <a:off x="3415393" y="4603750"/>
            <a:ext cx="1285422" cy="369332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EC10D0-77CE-0ECE-127F-D9A04B144384}"/>
              </a:ext>
            </a:extLst>
          </p:cNvPr>
          <p:cNvSpPr/>
          <p:nvPr/>
        </p:nvSpPr>
        <p:spPr>
          <a:xfrm>
            <a:off x="6684551" y="3467100"/>
            <a:ext cx="431800" cy="14605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97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1114-06CD-5A72-C4B4-527B6A4F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B0F8B2B4-3318-2768-F9EF-01F60647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>
                <a:solidFill>
                  <a:srgbClr val="2680D2"/>
                </a:solidFill>
              </a:rPr>
              <a:t>Chat GPT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647918E-1E40-C46D-7983-07E52EF99FD7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202F51-EFB9-0944-2546-1BEED40649F6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D09AEF-7B55-20C4-EC22-3137AEEE1DC7}"/>
              </a:ext>
            </a:extLst>
          </p:cNvPr>
          <p:cNvSpPr/>
          <p:nvPr/>
        </p:nvSpPr>
        <p:spPr>
          <a:xfrm>
            <a:off x="1498551" y="1536699"/>
            <a:ext cx="485775" cy="485775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174CDF-F2A0-1DF3-98EA-2BC1BFE3AE34}"/>
              </a:ext>
            </a:extLst>
          </p:cNvPr>
          <p:cNvGrpSpPr/>
          <p:nvPr/>
        </p:nvGrpSpPr>
        <p:grpSpPr>
          <a:xfrm>
            <a:off x="1563913" y="2209290"/>
            <a:ext cx="1295400" cy="409575"/>
            <a:chOff x="1763940" y="2278061"/>
            <a:chExt cx="1295400" cy="409575"/>
          </a:xfrm>
        </p:grpSpPr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73F07D65-93A0-7D37-2A0C-7047C233324E}"/>
                </a:ext>
              </a:extLst>
            </p:cNvPr>
            <p:cNvSpPr/>
            <p:nvPr/>
          </p:nvSpPr>
          <p:spPr>
            <a:xfrm rot="10800000">
              <a:off x="1763940" y="2278061"/>
              <a:ext cx="1295400" cy="409575"/>
            </a:xfrm>
            <a:prstGeom prst="wedgeRoundRectCallout">
              <a:avLst>
                <a:gd name="adj1" fmla="val 21447"/>
                <a:gd name="adj2" fmla="val 82267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96FA57-045A-4FF2-AB67-D9DD0C0F0B12}"/>
                </a:ext>
              </a:extLst>
            </p:cNvPr>
            <p:cNvSpPr txBox="1"/>
            <p:nvPr/>
          </p:nvSpPr>
          <p:spPr>
            <a:xfrm>
              <a:off x="1844083" y="2337877"/>
              <a:ext cx="1135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사이드바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18377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FBBF1-8418-E595-C88B-C0C38F88F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264E9AE-E36C-6299-4A03-DC2C498B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Gemini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0F567B2-541B-EFB9-057E-94E96C1B0F2B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DFDFD-4A21-4977-0C14-424C3F001AF6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C3CA9D-FA39-532E-39C7-500C96B1CF49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16A766-32EA-0176-A338-6101377F8666}"/>
              </a:ext>
            </a:extLst>
          </p:cNvPr>
          <p:cNvSpPr/>
          <p:nvPr/>
        </p:nvSpPr>
        <p:spPr>
          <a:xfrm>
            <a:off x="1734004" y="5422900"/>
            <a:ext cx="653596" cy="525484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917CB4-0AD8-3F98-5F96-7B216633A32B}"/>
              </a:ext>
            </a:extLst>
          </p:cNvPr>
          <p:cNvSpPr/>
          <p:nvPr/>
        </p:nvSpPr>
        <p:spPr>
          <a:xfrm>
            <a:off x="2400300" y="5422900"/>
            <a:ext cx="1460500" cy="525484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F3911-8329-9C63-7FAF-AA5D2465814F}"/>
              </a:ext>
            </a:extLst>
          </p:cNvPr>
          <p:cNvSpPr/>
          <p:nvPr/>
        </p:nvSpPr>
        <p:spPr>
          <a:xfrm>
            <a:off x="3860800" y="5422900"/>
            <a:ext cx="977900" cy="525484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1B284-2A44-9958-17E0-D0BBBD0D6A2A}"/>
              </a:ext>
            </a:extLst>
          </p:cNvPr>
          <p:cNvSpPr txBox="1"/>
          <p:nvPr/>
        </p:nvSpPr>
        <p:spPr>
          <a:xfrm>
            <a:off x="1535792" y="4433730"/>
            <a:ext cx="1135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파일 추가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6C6C8-D4A4-EA11-6E9D-FE95C222C097}"/>
              </a:ext>
            </a:extLst>
          </p:cNvPr>
          <p:cNvSpPr txBox="1"/>
          <p:nvPr/>
        </p:nvSpPr>
        <p:spPr>
          <a:xfrm>
            <a:off x="2488587" y="4428095"/>
            <a:ext cx="1135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딥 리서치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E27897-BA3E-6C0D-970A-BFFAAB66249F}"/>
              </a:ext>
            </a:extLst>
          </p:cNvPr>
          <p:cNvCxnSpPr>
            <a:cxnSpLocks/>
          </p:cNvCxnSpPr>
          <p:nvPr/>
        </p:nvCxnSpPr>
        <p:spPr>
          <a:xfrm flipV="1">
            <a:off x="4337010" y="4813300"/>
            <a:ext cx="0" cy="6096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51FE492-8528-5348-7312-9F6C9038C240}"/>
              </a:ext>
            </a:extLst>
          </p:cNvPr>
          <p:cNvSpPr txBox="1"/>
          <p:nvPr/>
        </p:nvSpPr>
        <p:spPr>
          <a:xfrm>
            <a:off x="3416300" y="4177398"/>
            <a:ext cx="1866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캔버스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GB" altLang="ko-KR" sz="900" b="1" dirty="0">
                <a:solidFill>
                  <a:schemeClr val="bg1">
                    <a:lumMod val="65000"/>
                  </a:schemeClr>
                </a:solidFill>
              </a:rPr>
              <a:t>Gemini 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내에서 코드를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수정하고 테스트해보는 곳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FEF7EA-70F4-AC14-71DF-FFE4AE40E32D}"/>
              </a:ext>
            </a:extLst>
          </p:cNvPr>
          <p:cNvSpPr/>
          <p:nvPr/>
        </p:nvSpPr>
        <p:spPr>
          <a:xfrm>
            <a:off x="1827575" y="4832842"/>
            <a:ext cx="1949410" cy="530915"/>
          </a:xfrm>
          <a:prstGeom prst="rect">
            <a:avLst/>
          </a:prstGeom>
          <a:solidFill>
            <a:srgbClr val="21222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F95F41-4739-88C1-A3C4-766B4FDEFEB2}"/>
              </a:ext>
            </a:extLst>
          </p:cNvPr>
          <p:cNvCxnSpPr>
            <a:cxnSpLocks/>
          </p:cNvCxnSpPr>
          <p:nvPr/>
        </p:nvCxnSpPr>
        <p:spPr>
          <a:xfrm flipV="1">
            <a:off x="2984460" y="4813300"/>
            <a:ext cx="0" cy="6096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87F4B6-AC5F-9364-78A4-EE627818AC14}"/>
              </a:ext>
            </a:extLst>
          </p:cNvPr>
          <p:cNvCxnSpPr>
            <a:cxnSpLocks/>
          </p:cNvCxnSpPr>
          <p:nvPr/>
        </p:nvCxnSpPr>
        <p:spPr>
          <a:xfrm flipV="1">
            <a:off x="2060802" y="4813300"/>
            <a:ext cx="0" cy="6096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5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D72A4-899A-948F-5327-F3B5F0D79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9C33CD1-2B4D-4CB9-347F-A491A28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Gemini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64BCB28-C410-AFC3-0B2A-7417BB908078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27931E-E89E-56F2-4A63-62DF470E082B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EE74AE-B0A3-3576-D851-9BB37858ED1B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DC8C70-D079-7FFF-EBF2-C5F8C0F735C8}"/>
              </a:ext>
            </a:extLst>
          </p:cNvPr>
          <p:cNvSpPr txBox="1"/>
          <p:nvPr/>
        </p:nvSpPr>
        <p:spPr>
          <a:xfrm>
            <a:off x="1990881" y="1784324"/>
            <a:ext cx="11351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채팅 목록과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 내용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B4F871-C857-DCB1-5BC7-9E2B72819364}"/>
              </a:ext>
            </a:extLst>
          </p:cNvPr>
          <p:cNvSpPr/>
          <p:nvPr/>
        </p:nvSpPr>
        <p:spPr>
          <a:xfrm>
            <a:off x="1624820" y="1665827"/>
            <a:ext cx="369080" cy="340773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F80A64-92BF-ED58-80BF-0C8445D38C60}"/>
              </a:ext>
            </a:extLst>
          </p:cNvPr>
          <p:cNvSpPr/>
          <p:nvPr/>
        </p:nvSpPr>
        <p:spPr>
          <a:xfrm>
            <a:off x="1623598" y="5299502"/>
            <a:ext cx="2567402" cy="415498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55F74-C891-0436-CA2B-155801E1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011" y="4078302"/>
            <a:ext cx="1886213" cy="1428949"/>
          </a:xfrm>
          <a:prstGeom prst="rect">
            <a:avLst/>
          </a:prstGeom>
          <a:ln w="19050">
            <a:solidFill>
              <a:srgbClr val="BCBCBC"/>
            </a:solidFill>
            <a:prstDash val="dash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075BAA-9670-01EC-CE99-BFAA4D18373A}"/>
              </a:ext>
            </a:extLst>
          </p:cNvPr>
          <p:cNvSpPr/>
          <p:nvPr/>
        </p:nvSpPr>
        <p:spPr>
          <a:xfrm>
            <a:off x="1619325" y="2867492"/>
            <a:ext cx="2567402" cy="2847508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8EBFF8-65EB-65D9-3FA5-740C7A18D14A}"/>
              </a:ext>
            </a:extLst>
          </p:cNvPr>
          <p:cNvCxnSpPr>
            <a:cxnSpLocks/>
          </p:cNvCxnSpPr>
          <p:nvPr/>
        </p:nvCxnSpPr>
        <p:spPr>
          <a:xfrm>
            <a:off x="4186727" y="5422900"/>
            <a:ext cx="40328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D029B7-0304-C2A0-5BD7-508DB21305B3}"/>
              </a:ext>
            </a:extLst>
          </p:cNvPr>
          <p:cNvSpPr txBox="1"/>
          <p:nvPr/>
        </p:nvSpPr>
        <p:spPr>
          <a:xfrm>
            <a:off x="4960888" y="3775117"/>
            <a:ext cx="1135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옵션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2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A5B34-E258-E981-7A04-7286AF51A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F954125-2C17-86BF-B812-6BDC8D65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Gemini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C591126-2713-959B-D08A-B2DE05394CB1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3C6835-B10D-0419-C683-94DD260301EE}"/>
              </a:ext>
            </a:extLst>
          </p:cNvPr>
          <p:cNvSpPr/>
          <p:nvPr/>
        </p:nvSpPr>
        <p:spPr>
          <a:xfrm>
            <a:off x="2558437" y="2316308"/>
            <a:ext cx="3867150" cy="3855892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1991" r="-1301" b="-4380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28F7E3-C9F6-7805-E46E-4AB9F2F8371A}"/>
              </a:ext>
            </a:extLst>
          </p:cNvPr>
          <p:cNvSpPr/>
          <p:nvPr/>
        </p:nvSpPr>
        <p:spPr>
          <a:xfrm>
            <a:off x="6570619" y="2316308"/>
            <a:ext cx="3704892" cy="3855892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29305" r="-19124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4CDA1C-FD19-7363-10EB-41E7582ACED8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75000"/>
                  </a:schemeClr>
                </a:solidFill>
                <a:latin typeface="+mn-ea"/>
              </a:rPr>
              <a:t>확장 프로그램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A0B11-2747-9E84-C61C-E1F01A0875A8}"/>
              </a:ext>
            </a:extLst>
          </p:cNvPr>
          <p:cNvSpPr txBox="1"/>
          <p:nvPr/>
        </p:nvSpPr>
        <p:spPr>
          <a:xfrm>
            <a:off x="3896983" y="1757387"/>
            <a:ext cx="675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구글의 앱들과 연동하여 질문에 활용 가능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2956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7F3D-CB0E-D2AB-98E0-2713AA44D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5CC6F1F-421C-675D-5331-A3C7C7F0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Gemini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27E65A7-9711-CE70-025A-97B843516AB5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4EACE-529C-ACCB-39D8-C16E885FFF8B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확장 프로그램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D0D5C4-E8B5-E17A-3FBB-7B5553B52A10}"/>
              </a:ext>
            </a:extLst>
          </p:cNvPr>
          <p:cNvSpPr/>
          <p:nvPr/>
        </p:nvSpPr>
        <p:spPr>
          <a:xfrm>
            <a:off x="1236711" y="2343041"/>
            <a:ext cx="4144051" cy="1468636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190" b="-9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st="1270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89A67-9AAA-B58A-2677-51DBAEBBBD4A}"/>
              </a:ext>
            </a:extLst>
          </p:cNvPr>
          <p:cNvSpPr txBox="1"/>
          <p:nvPr/>
        </p:nvSpPr>
        <p:spPr>
          <a:xfrm>
            <a:off x="1337587" y="1776374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항공편 예약 검색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5D6566-BAC7-19C2-1BD2-3AE4634C7884}"/>
              </a:ext>
            </a:extLst>
          </p:cNvPr>
          <p:cNvSpPr/>
          <p:nvPr/>
        </p:nvSpPr>
        <p:spPr>
          <a:xfrm>
            <a:off x="6309637" y="1545253"/>
            <a:ext cx="4541222" cy="1617110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1023" r="-3061" b="-69152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st="1270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9568D-FF09-AE89-C755-32BFE36FC2AB}"/>
              </a:ext>
            </a:extLst>
          </p:cNvPr>
          <p:cNvSpPr txBox="1"/>
          <p:nvPr/>
        </p:nvSpPr>
        <p:spPr>
          <a:xfrm>
            <a:off x="6309637" y="1028093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예약 정보를 </a:t>
            </a:r>
            <a:r>
              <a:rPr lang="en-GB" altLang="ko-KR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google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항공</a:t>
            </a:r>
            <a:r>
              <a:rPr lang="en-GB" altLang="ko-KR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앱을 통해 검색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AF7EF-9689-1EC9-7B08-EF9A308FE73F}"/>
              </a:ext>
            </a:extLst>
          </p:cNvPr>
          <p:cNvSpPr/>
          <p:nvPr/>
        </p:nvSpPr>
        <p:spPr>
          <a:xfrm>
            <a:off x="6309637" y="3263962"/>
            <a:ext cx="4541222" cy="2735367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023" r="-3061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st="1270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5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718F-8B80-709D-266A-38805F92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DD9A8B6-4186-5535-87D2-0B1E88E0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E21EDAF-9537-2D2B-5AE5-2F39AD637038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DA1E9E-71AE-8D50-615D-9B3D89F3D4A4}"/>
              </a:ext>
            </a:extLst>
          </p:cNvPr>
          <p:cNvSpPr/>
          <p:nvPr/>
        </p:nvSpPr>
        <p:spPr>
          <a:xfrm>
            <a:off x="2339215" y="2358359"/>
            <a:ext cx="7661212" cy="3813841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C66B7-0EB4-0D03-DBD7-9B7CF98C7817}"/>
              </a:ext>
            </a:extLst>
          </p:cNvPr>
          <p:cNvSpPr txBox="1"/>
          <p:nvPr/>
        </p:nvSpPr>
        <p:spPr>
          <a:xfrm>
            <a:off x="1132997" y="1802682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코딩</a:t>
            </a:r>
            <a:r>
              <a:rPr lang="en-GB" altLang="ko-KR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텍스트 생성에 특화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4518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430-1B2A-5E07-87B3-5DCBDEDAF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BF4C24E0-4F83-CCE5-DC37-A936D744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3203AA9-42D9-95F9-8661-40CB102C1E69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49619B-B6BA-10B6-6517-6B1CDC9209EC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1D1C2-0826-AB3F-6D29-28D6A8D909B6}"/>
              </a:ext>
            </a:extLst>
          </p:cNvPr>
          <p:cNvSpPr/>
          <p:nvPr/>
        </p:nvSpPr>
        <p:spPr>
          <a:xfrm>
            <a:off x="1535792" y="3904343"/>
            <a:ext cx="2567402" cy="304800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67C55-7A16-2F18-D7FC-B9372B58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02" y="2082546"/>
            <a:ext cx="4991797" cy="3639058"/>
          </a:xfrm>
          <a:prstGeom prst="rect">
            <a:avLst/>
          </a:prstGeom>
          <a:ln w="25400">
            <a:solidFill>
              <a:srgbClr val="BCBCBC"/>
            </a:solidFill>
            <a:prstDash val="dash"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398B60-C9DB-5FB9-17CB-14BBF5FCC399}"/>
              </a:ext>
            </a:extLst>
          </p:cNvPr>
          <p:cNvCxnSpPr>
            <a:cxnSpLocks/>
          </p:cNvCxnSpPr>
          <p:nvPr/>
        </p:nvCxnSpPr>
        <p:spPr>
          <a:xfrm>
            <a:off x="4103194" y="4064000"/>
            <a:ext cx="78060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0ACBBD-38B2-49EA-9D0D-DE6237085B30}"/>
              </a:ext>
            </a:extLst>
          </p:cNvPr>
          <p:cNvSpPr txBox="1"/>
          <p:nvPr/>
        </p:nvSpPr>
        <p:spPr>
          <a:xfrm>
            <a:off x="6008480" y="4699092"/>
            <a:ext cx="1135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맞춤 설정 기능 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116DB-8FC1-D3F8-D0C8-90748436E121}"/>
              </a:ext>
            </a:extLst>
          </p:cNvPr>
          <p:cNvSpPr/>
          <p:nvPr/>
        </p:nvSpPr>
        <p:spPr>
          <a:xfrm>
            <a:off x="7143592" y="4432315"/>
            <a:ext cx="2567402" cy="1041386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317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B6F7B-18B7-7C2E-D98F-23A63D8AC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DA3BE534-2594-8A3E-388E-B1F1744F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6885326-D39E-586C-5E07-C26D9B49FE30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C224B8-5CC3-360F-3EBB-1595568CAE8C}"/>
              </a:ext>
            </a:extLst>
          </p:cNvPr>
          <p:cNvSpPr/>
          <p:nvPr/>
        </p:nvSpPr>
        <p:spPr>
          <a:xfrm>
            <a:off x="1671965" y="1767526"/>
            <a:ext cx="8848070" cy="440467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1DC54-BE4C-F136-15AF-44A09D3EC1EC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코드 생성 예시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1654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9A2E-C9F5-517C-E723-6F24C421C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F49D05E-1F9F-8DB8-41F7-8674941E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5AD8DB1-CF69-9FCE-8A34-1D8E3559B9D6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512607-D773-99BC-6672-98FDCA3C668D}"/>
              </a:ext>
            </a:extLst>
          </p:cNvPr>
          <p:cNvSpPr/>
          <p:nvPr/>
        </p:nvSpPr>
        <p:spPr>
          <a:xfrm>
            <a:off x="1671965" y="1767526"/>
            <a:ext cx="8848070" cy="440467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FFFC1B-7D08-4E8D-7DDF-DC92DB9714DB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텍스트 생성 예시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90F1E-A6A1-52C1-A80B-DA558A880C01}"/>
              </a:ext>
            </a:extLst>
          </p:cNvPr>
          <p:cNvSpPr txBox="1"/>
          <p:nvPr/>
        </p:nvSpPr>
        <p:spPr>
          <a:xfrm>
            <a:off x="7600211" y="2046501"/>
            <a:ext cx="276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필요할 때 자주 사용됨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1531A0-ADE4-7502-8B0B-1EF1D0A444D2}"/>
              </a:ext>
            </a:extLst>
          </p:cNvPr>
          <p:cNvSpPr/>
          <p:nvPr/>
        </p:nvSpPr>
        <p:spPr>
          <a:xfrm>
            <a:off x="3142424" y="2971806"/>
            <a:ext cx="4871276" cy="2235193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625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CA56-6160-9DF9-DF84-7F1EC7CCC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90AB888B-CF63-8585-DCDD-1BD17132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>
                <a:solidFill>
                  <a:srgbClr val="2680D2"/>
                </a:solidFill>
              </a:rPr>
              <a:t>Claude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172895A-143B-09AA-D570-C95D817014AD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689180-CF21-DA84-AC8C-70F42A28752D}"/>
              </a:ext>
            </a:extLst>
          </p:cNvPr>
          <p:cNvSpPr/>
          <p:nvPr/>
        </p:nvSpPr>
        <p:spPr>
          <a:xfrm>
            <a:off x="1671965" y="1767526"/>
            <a:ext cx="8848070" cy="440467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89069-1014-4837-EA1F-6C36A7E04EA4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텍스트 생성 예시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EB6FD-F647-98A5-2DE4-B871955DDE46}"/>
              </a:ext>
            </a:extLst>
          </p:cNvPr>
          <p:cNvSpPr txBox="1"/>
          <p:nvPr/>
        </p:nvSpPr>
        <p:spPr>
          <a:xfrm>
            <a:off x="8224325" y="2998113"/>
            <a:ext cx="27629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</a:t>
            </a:r>
            <a:endParaRPr lang="en-GB" altLang="ko-KR" sz="11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필요할 때 자주 사용됨 </a:t>
            </a:r>
            <a:endParaRPr lang="en-GB" sz="11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8E2B00-A9B7-9E5B-6E4E-E17E2AAD8AD1}"/>
              </a:ext>
            </a:extLst>
          </p:cNvPr>
          <p:cNvSpPr/>
          <p:nvPr/>
        </p:nvSpPr>
        <p:spPr>
          <a:xfrm>
            <a:off x="3142424" y="2971806"/>
            <a:ext cx="4871276" cy="2235193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944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BDF0-CF96-6B17-683D-1928601E5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826278A-666D-3CD6-A507-7094DC23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 err="1">
                <a:solidFill>
                  <a:srgbClr val="2680D2"/>
                </a:solidFill>
              </a:rPr>
              <a:t>ClovaX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23B5F32-61E8-1117-7156-0DCE144CC11E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B3559-A8D8-2679-84CC-29DECB31F69E}"/>
              </a:ext>
            </a:extLst>
          </p:cNvPr>
          <p:cNvSpPr txBox="1"/>
          <p:nvPr/>
        </p:nvSpPr>
        <p:spPr>
          <a:xfrm>
            <a:off x="7600211" y="-1480471"/>
            <a:ext cx="276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필요할 때 자주 사용됨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C74EE1-BBFB-D536-4B5E-6A28FDFB5443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1032A-C15F-AEFA-D884-C3293236FD41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스킬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66FC73-1542-6D87-C636-8319870B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225" y="3902075"/>
            <a:ext cx="1762371" cy="1667108"/>
          </a:xfrm>
          <a:prstGeom prst="rect">
            <a:avLst/>
          </a:prstGeom>
          <a:ln w="25400">
            <a:solidFill>
              <a:srgbClr val="BCBCBC"/>
            </a:solidFill>
            <a:prstDash val="dash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7E89C9-7A6F-3B1E-6638-2A638D4175E3}"/>
              </a:ext>
            </a:extLst>
          </p:cNvPr>
          <p:cNvSpPr/>
          <p:nvPr/>
        </p:nvSpPr>
        <p:spPr>
          <a:xfrm>
            <a:off x="8890227" y="5311532"/>
            <a:ext cx="452383" cy="338435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567ED-2AEE-0A42-A3D7-2A0616DF6C1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684596" y="5480750"/>
            <a:ext cx="20563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F48DF7-5FAC-BF4D-A4EF-FBA73B2387F6}"/>
              </a:ext>
            </a:extLst>
          </p:cNvPr>
          <p:cNvSpPr txBox="1"/>
          <p:nvPr/>
        </p:nvSpPr>
        <p:spPr>
          <a:xfrm>
            <a:off x="6986075" y="3584431"/>
            <a:ext cx="2762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네이버 서비스들과 연동</a:t>
            </a:r>
            <a:endParaRPr lang="en-GB" sz="11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78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4D483-FB08-F7EB-9494-6A9963CF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FB84DFF2-4BB5-3888-6453-B0D869B2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>
                <a:solidFill>
                  <a:srgbClr val="2680D2"/>
                </a:solidFill>
              </a:rPr>
              <a:t>Chat GPT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A8A2D4D-59D4-7FA9-2041-902CA3436D72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33DD35-4A69-30C8-0990-59E88D13B296}"/>
              </a:ext>
            </a:extLst>
          </p:cNvPr>
          <p:cNvSpPr/>
          <p:nvPr/>
        </p:nvSpPr>
        <p:spPr>
          <a:xfrm>
            <a:off x="1614487" y="1631950"/>
            <a:ext cx="8963025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08" r="-506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E2599-A141-7EF6-9DC2-8EE90BDC7727}"/>
              </a:ext>
            </a:extLst>
          </p:cNvPr>
          <p:cNvSpPr/>
          <p:nvPr/>
        </p:nvSpPr>
        <p:spPr>
          <a:xfrm>
            <a:off x="1614487" y="2412999"/>
            <a:ext cx="1443038" cy="3273426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89307-A62E-B43F-0B60-F63E597DA5C0}"/>
              </a:ext>
            </a:extLst>
          </p:cNvPr>
          <p:cNvCxnSpPr>
            <a:cxnSpLocks/>
          </p:cNvCxnSpPr>
          <p:nvPr/>
        </p:nvCxnSpPr>
        <p:spPr>
          <a:xfrm>
            <a:off x="3057525" y="2867025"/>
            <a:ext cx="6477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BCAA57-7700-FF94-1E75-40D3ADC2F188}"/>
              </a:ext>
            </a:extLst>
          </p:cNvPr>
          <p:cNvSpPr txBox="1"/>
          <p:nvPr/>
        </p:nvSpPr>
        <p:spPr>
          <a:xfrm>
            <a:off x="3020581" y="2412999"/>
            <a:ext cx="1135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기존에 검색한 내역들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516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C327D-9688-EE6F-BCB2-FBB5706B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5F956C5-5222-2C17-1EEB-EB701890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 err="1">
                <a:solidFill>
                  <a:srgbClr val="2680D2"/>
                </a:solidFill>
              </a:rPr>
              <a:t>ClovaX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B5AA875-7088-E7DA-B3A1-C3BE698742B1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7EA93-96CD-B31A-1EEE-F99F5C2E31F5}"/>
              </a:ext>
            </a:extLst>
          </p:cNvPr>
          <p:cNvSpPr txBox="1"/>
          <p:nvPr/>
        </p:nvSpPr>
        <p:spPr>
          <a:xfrm>
            <a:off x="7600211" y="-1480471"/>
            <a:ext cx="276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필요할 때 자주 사용됨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5EBB0-7DF6-6483-0AC5-C41A281775BC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스킬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B89AA-064B-58FC-4E4C-5BBBCC17F261}"/>
              </a:ext>
            </a:extLst>
          </p:cNvPr>
          <p:cNvSpPr txBox="1"/>
          <p:nvPr/>
        </p:nvSpPr>
        <p:spPr>
          <a:xfrm>
            <a:off x="1117801" y="1752797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사용 예시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4F47FA-9CB1-859B-34D2-63D76B27CC53}"/>
              </a:ext>
            </a:extLst>
          </p:cNvPr>
          <p:cNvSpPr/>
          <p:nvPr/>
        </p:nvSpPr>
        <p:spPr>
          <a:xfrm>
            <a:off x="1117801" y="2745204"/>
            <a:ext cx="4972050" cy="559813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2189" b="2189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02DA1E-8766-214D-4943-707DA1E8DC2D}"/>
              </a:ext>
            </a:extLst>
          </p:cNvPr>
          <p:cNvSpPr/>
          <p:nvPr/>
        </p:nvSpPr>
        <p:spPr>
          <a:xfrm>
            <a:off x="1117801" y="3973812"/>
            <a:ext cx="4972050" cy="2163136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r="306" b="-2684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46000" endPos="22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17B774-E9B0-5AE1-BAFF-31025F6867E1}"/>
              </a:ext>
            </a:extLst>
          </p:cNvPr>
          <p:cNvSpPr/>
          <p:nvPr/>
        </p:nvSpPr>
        <p:spPr>
          <a:xfrm>
            <a:off x="6495680" y="3973812"/>
            <a:ext cx="4972050" cy="2163136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1032" r="-3832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46000" endPos="22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96E62D-0E9B-EFEA-CBC7-D3189F9342B3}"/>
              </a:ext>
            </a:extLst>
          </p:cNvPr>
          <p:cNvSpPr/>
          <p:nvPr/>
        </p:nvSpPr>
        <p:spPr>
          <a:xfrm>
            <a:off x="6495680" y="2770992"/>
            <a:ext cx="4972050" cy="559813"/>
          </a:xfrm>
          <a:prstGeom prst="roundRect">
            <a:avLst>
              <a:gd name="adj" fmla="val 1646"/>
            </a:avLst>
          </a:prstGeom>
          <a:blipFill>
            <a:blip r:embed="rId5"/>
            <a:srcRect/>
            <a:stretch>
              <a:fillRect l="-4450" t="717" r="-9585" b="2292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C0E507-21D8-519F-639F-FABF27CF2AD6}"/>
              </a:ext>
            </a:extLst>
          </p:cNvPr>
          <p:cNvSpPr txBox="1"/>
          <p:nvPr/>
        </p:nvSpPr>
        <p:spPr>
          <a:xfrm>
            <a:off x="6416850" y="2466679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네이버</a:t>
            </a:r>
            <a:r>
              <a:rPr lang="en-GB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여행과 연동</a:t>
            </a:r>
            <a:endParaRPr lang="en-GB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6B6446-A651-C844-7A8E-F6D13A6CEB57}"/>
              </a:ext>
            </a:extLst>
          </p:cNvPr>
          <p:cNvSpPr txBox="1"/>
          <p:nvPr/>
        </p:nvSpPr>
        <p:spPr>
          <a:xfrm>
            <a:off x="975112" y="2436871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네이버 쇼핑과 연동</a:t>
            </a:r>
            <a:endParaRPr lang="en-GB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6119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BA436-2C97-74AD-E9EC-70201541D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D1865F0-A4EA-D547-5CB2-B8E5DE9E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 err="1">
                <a:solidFill>
                  <a:srgbClr val="2680D2"/>
                </a:solidFill>
              </a:rPr>
              <a:t>ClovaX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C39D9D0-D1E1-1DD5-8CCA-AC8321F9154B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7032A-FF99-DA92-32AF-D06DFF092529}"/>
              </a:ext>
            </a:extLst>
          </p:cNvPr>
          <p:cNvSpPr txBox="1"/>
          <p:nvPr/>
        </p:nvSpPr>
        <p:spPr>
          <a:xfrm>
            <a:off x="7600211" y="-1480471"/>
            <a:ext cx="276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필요할 때 자주 사용됨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FE0875-63D2-39FA-3BE0-4DCE853C3D4C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AE96E-BC27-414B-3C66-AB2FE9B096A1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정보탐색 도우미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9A460-86FA-00AF-7070-B916A69ED48A}"/>
              </a:ext>
            </a:extLst>
          </p:cNvPr>
          <p:cNvSpPr/>
          <p:nvPr/>
        </p:nvSpPr>
        <p:spPr>
          <a:xfrm>
            <a:off x="1581946" y="2001282"/>
            <a:ext cx="1378968" cy="423917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8860EC-F2F0-AB24-C333-23D62F42BAAD}"/>
              </a:ext>
            </a:extLst>
          </p:cNvPr>
          <p:cNvCxnSpPr>
            <a:cxnSpLocks/>
          </p:cNvCxnSpPr>
          <p:nvPr/>
        </p:nvCxnSpPr>
        <p:spPr>
          <a:xfrm>
            <a:off x="3007068" y="2255981"/>
            <a:ext cx="108712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B3EBF1-8ED8-F674-A1A2-21901524CAC1}"/>
              </a:ext>
            </a:extLst>
          </p:cNvPr>
          <p:cNvSpPr txBox="1"/>
          <p:nvPr/>
        </p:nvSpPr>
        <p:spPr>
          <a:xfrm>
            <a:off x="6986075" y="3584431"/>
            <a:ext cx="2762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네이버 서비스들과 연동</a:t>
            </a:r>
            <a:endParaRPr lang="en-GB" sz="11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E6F3D1-2F07-1767-5EF9-83E4F9D0B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89" y="1940143"/>
            <a:ext cx="5940710" cy="3550185"/>
          </a:xfrm>
          <a:prstGeom prst="rect">
            <a:avLst/>
          </a:prstGeom>
          <a:ln w="25400">
            <a:solidFill>
              <a:srgbClr val="BCBCBC"/>
            </a:solidFill>
            <a:prstDash val="dash"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9ACF47-A133-4EB5-EA6A-303F63AEA615}"/>
              </a:ext>
            </a:extLst>
          </p:cNvPr>
          <p:cNvSpPr txBox="1"/>
          <p:nvPr/>
        </p:nvSpPr>
        <p:spPr>
          <a:xfrm>
            <a:off x="7271910" y="2294394"/>
            <a:ext cx="2762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ChatGPT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의 </a:t>
            </a:r>
            <a:r>
              <a:rPr lang="en-GB" altLang="ko-KR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“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검색</a:t>
            </a:r>
            <a:r>
              <a:rPr lang="en-GB" altLang="ko-KR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”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시스템과 비슷</a:t>
            </a:r>
            <a:endParaRPr lang="en-GB" sz="11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086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924B-48AD-2356-9E94-51B6C66A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D865521E-0DC1-73A4-789B-C228D96E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 err="1">
                <a:solidFill>
                  <a:srgbClr val="2680D2"/>
                </a:solidFill>
              </a:rPr>
              <a:t>ClovaX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9A43A62-3CCC-6BA4-32AD-877D156BE205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C9AE9-184E-FB58-F13C-39111F06B8F7}"/>
              </a:ext>
            </a:extLst>
          </p:cNvPr>
          <p:cNvSpPr txBox="1"/>
          <p:nvPr/>
        </p:nvSpPr>
        <p:spPr>
          <a:xfrm>
            <a:off x="7600211" y="-1480471"/>
            <a:ext cx="276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필요할 때 자주 사용됨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3CF0C0-0596-A67F-0AA0-BDD91E237DF2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D52B7-9418-D42E-8B60-5A5F943E2FCE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정보탐색 도우미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18083-1BD1-F93B-04A4-E3EC19BA9098}"/>
              </a:ext>
            </a:extLst>
          </p:cNvPr>
          <p:cNvSpPr/>
          <p:nvPr/>
        </p:nvSpPr>
        <p:spPr>
          <a:xfrm>
            <a:off x="1581946" y="2329693"/>
            <a:ext cx="1378968" cy="369332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EFB0C-112B-7406-05CA-E94521DD5C39}"/>
              </a:ext>
            </a:extLst>
          </p:cNvPr>
          <p:cNvCxnSpPr>
            <a:cxnSpLocks/>
          </p:cNvCxnSpPr>
          <p:nvPr/>
        </p:nvCxnSpPr>
        <p:spPr>
          <a:xfrm>
            <a:off x="3007068" y="2547756"/>
            <a:ext cx="108712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1C9E43-963B-B402-E707-BE013E2B0FA0}"/>
              </a:ext>
            </a:extLst>
          </p:cNvPr>
          <p:cNvSpPr txBox="1"/>
          <p:nvPr/>
        </p:nvSpPr>
        <p:spPr>
          <a:xfrm>
            <a:off x="7271910" y="2294394"/>
            <a:ext cx="2762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ChatGPT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의 </a:t>
            </a:r>
            <a:r>
              <a:rPr lang="en-GB" altLang="ko-KR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“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검색</a:t>
            </a:r>
            <a:r>
              <a:rPr lang="en-GB" altLang="ko-KR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”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시스템과 비슷</a:t>
            </a:r>
            <a:endParaRPr lang="en-GB" sz="11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7223E-17B7-0008-2CAC-00C83619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58" y="2011757"/>
            <a:ext cx="6564065" cy="3243319"/>
          </a:xfrm>
          <a:prstGeom prst="rect">
            <a:avLst/>
          </a:prstGeom>
          <a:ln w="25400">
            <a:solidFill>
              <a:srgbClr val="BCBCBC"/>
            </a:solidFill>
            <a:prstDash val="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DB9102-61F2-C5AD-B034-9D21736AE7C5}"/>
              </a:ext>
            </a:extLst>
          </p:cNvPr>
          <p:cNvSpPr txBox="1"/>
          <p:nvPr/>
        </p:nvSpPr>
        <p:spPr>
          <a:xfrm>
            <a:off x="7424310" y="2446794"/>
            <a:ext cx="2762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문서를 업로드하여 질문 가능</a:t>
            </a:r>
            <a:endParaRPr lang="en-GB" sz="11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9421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A46DA-661D-5C43-4263-480975BF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F8EB9BF3-3CF7-B74A-0218-3E38F96B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 err="1">
                <a:solidFill>
                  <a:srgbClr val="2680D2"/>
                </a:solidFill>
              </a:rPr>
              <a:t>ClovaX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F658C0B-4B85-6B90-5CDA-E245EF04F0C3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D43E3-629D-3110-A4C0-E37302D2B798}"/>
              </a:ext>
            </a:extLst>
          </p:cNvPr>
          <p:cNvSpPr txBox="1"/>
          <p:nvPr/>
        </p:nvSpPr>
        <p:spPr>
          <a:xfrm>
            <a:off x="7600211" y="-1480471"/>
            <a:ext cx="276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필요할 때 자주 사용됨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CCA111-B750-B1C3-2AAE-6AB22CD075C7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7C75E-C0C5-E498-2D8D-114A902252FD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문서 이해 도우미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35A5A-7ED3-A43F-37E5-50C0511CBC8A}"/>
              </a:ext>
            </a:extLst>
          </p:cNvPr>
          <p:cNvSpPr/>
          <p:nvPr/>
        </p:nvSpPr>
        <p:spPr>
          <a:xfrm>
            <a:off x="1581946" y="2329693"/>
            <a:ext cx="1378968" cy="369332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EE6F20-DB28-C395-FF25-900231BA4C22}"/>
              </a:ext>
            </a:extLst>
          </p:cNvPr>
          <p:cNvCxnSpPr>
            <a:cxnSpLocks/>
          </p:cNvCxnSpPr>
          <p:nvPr/>
        </p:nvCxnSpPr>
        <p:spPr>
          <a:xfrm>
            <a:off x="3007068" y="2547756"/>
            <a:ext cx="108712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A33C7C-68BE-ED5B-6557-0F2E0968AB58}"/>
              </a:ext>
            </a:extLst>
          </p:cNvPr>
          <p:cNvSpPr txBox="1"/>
          <p:nvPr/>
        </p:nvSpPr>
        <p:spPr>
          <a:xfrm>
            <a:off x="7271910" y="2294394"/>
            <a:ext cx="2762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ChatGPT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의 </a:t>
            </a:r>
            <a:r>
              <a:rPr lang="en-GB" altLang="ko-KR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“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검색</a:t>
            </a:r>
            <a:r>
              <a:rPr lang="en-GB" altLang="ko-KR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”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시스템과 비슷</a:t>
            </a:r>
            <a:endParaRPr lang="en-GB" sz="11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7F516-F8E2-0788-1D6B-A5D662440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58" y="2011757"/>
            <a:ext cx="6564065" cy="3243319"/>
          </a:xfrm>
          <a:prstGeom prst="rect">
            <a:avLst/>
          </a:prstGeom>
          <a:ln w="25400">
            <a:solidFill>
              <a:srgbClr val="BCBCBC"/>
            </a:solidFill>
            <a:prstDash val="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AD76E-AB73-BE1C-2922-4EC65350CF68}"/>
              </a:ext>
            </a:extLst>
          </p:cNvPr>
          <p:cNvSpPr txBox="1"/>
          <p:nvPr/>
        </p:nvSpPr>
        <p:spPr>
          <a:xfrm>
            <a:off x="7424310" y="2446794"/>
            <a:ext cx="2762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문서를 업로드하여 질문 가능</a:t>
            </a:r>
            <a:endParaRPr lang="en-GB" sz="11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9629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7A2F8-6989-5755-E49D-C181D452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C98144EB-C9A2-3514-0537-F2B27F32C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 dirty="0" err="1">
                <a:solidFill>
                  <a:srgbClr val="2680D2"/>
                </a:solidFill>
              </a:rPr>
              <a:t>ClovaX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695DAC5-C0E9-934A-D091-6EE09328ACAE}"/>
              </a:ext>
            </a:extLst>
          </p:cNvPr>
          <p:cNvSpPr txBox="1">
            <a:spLocks/>
          </p:cNvSpPr>
          <p:nvPr/>
        </p:nvSpPr>
        <p:spPr>
          <a:xfrm>
            <a:off x="18081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E5B98-7C8F-B441-9DF5-64F0C7AF8DCA}"/>
              </a:ext>
            </a:extLst>
          </p:cNvPr>
          <p:cNvSpPr txBox="1"/>
          <p:nvPr/>
        </p:nvSpPr>
        <p:spPr>
          <a:xfrm>
            <a:off x="7600211" y="-1480471"/>
            <a:ext cx="276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필요할 때 자주 사용됨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774F10-712D-2052-BC70-41B6D6B5D3BD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5C837-52B5-3960-61FF-2C6D4BA6A187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AI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지우개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24565-BE1C-6669-9090-7B7D3714271A}"/>
              </a:ext>
            </a:extLst>
          </p:cNvPr>
          <p:cNvSpPr/>
          <p:nvPr/>
        </p:nvSpPr>
        <p:spPr>
          <a:xfrm>
            <a:off x="1581946" y="2649006"/>
            <a:ext cx="1378968" cy="369332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65E0EF-FC55-1487-3301-DCB998718A8C}"/>
              </a:ext>
            </a:extLst>
          </p:cNvPr>
          <p:cNvCxnSpPr>
            <a:cxnSpLocks/>
          </p:cNvCxnSpPr>
          <p:nvPr/>
        </p:nvCxnSpPr>
        <p:spPr>
          <a:xfrm>
            <a:off x="3007068" y="2838041"/>
            <a:ext cx="108712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5B7E2D5-FB43-EEF9-8511-10CD498E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89" y="2048695"/>
            <a:ext cx="5975684" cy="3786976"/>
          </a:xfrm>
          <a:prstGeom prst="rect">
            <a:avLst/>
          </a:prstGeom>
          <a:ln w="25400">
            <a:solidFill>
              <a:srgbClr val="BCBCBC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239795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C00C6-CA43-0038-169C-18826B042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249493C-59B3-B5A4-2C41-80426D32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10121"/>
            <a:ext cx="1474114" cy="485775"/>
          </a:xfrm>
        </p:spPr>
        <p:txBody>
          <a:bodyPr/>
          <a:lstStyle/>
          <a:p>
            <a:r>
              <a:rPr lang="ko-KR" altLang="en-US" sz="2400" dirty="0">
                <a:solidFill>
                  <a:srgbClr val="2680D2"/>
                </a:solidFill>
              </a:rPr>
              <a:t>에이닷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21F3812-369F-0C87-D590-B63705A06F6C}"/>
              </a:ext>
            </a:extLst>
          </p:cNvPr>
          <p:cNvSpPr txBox="1">
            <a:spLocks/>
          </p:cNvSpPr>
          <p:nvPr/>
        </p:nvSpPr>
        <p:spPr>
          <a:xfrm>
            <a:off x="1764596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73351-8C92-A09E-BBB2-56B6D2B825FE}"/>
              </a:ext>
            </a:extLst>
          </p:cNvPr>
          <p:cNvSpPr txBox="1"/>
          <p:nvPr/>
        </p:nvSpPr>
        <p:spPr>
          <a:xfrm>
            <a:off x="7600211" y="-1480471"/>
            <a:ext cx="276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필요할 때 자주 사용됨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44AA22-43E3-C4DA-8830-B0E645CB8E93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A49D6A-6F81-21A2-87EA-962EB35BFEBA}"/>
              </a:ext>
            </a:extLst>
          </p:cNvPr>
          <p:cNvSpPr/>
          <p:nvPr/>
        </p:nvSpPr>
        <p:spPr>
          <a:xfrm>
            <a:off x="4020346" y="3902075"/>
            <a:ext cx="6635862" cy="1206954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D6462-3719-AF19-3634-9DE4FE471E8B}"/>
              </a:ext>
            </a:extLst>
          </p:cNvPr>
          <p:cNvSpPr txBox="1"/>
          <p:nvPr/>
        </p:nvSpPr>
        <p:spPr>
          <a:xfrm>
            <a:off x="4602565" y="5268084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다양한 </a:t>
            </a:r>
            <a:r>
              <a:rPr lang="en-GB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AI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들을 한 곳에서 사용가능</a:t>
            </a:r>
            <a:endParaRPr lang="en-GB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4343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6B367-A2EE-6D9A-107A-D5656C6E4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D632F57-DCEB-A802-9E89-99A25C1F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10121"/>
            <a:ext cx="1474114" cy="485775"/>
          </a:xfrm>
        </p:spPr>
        <p:txBody>
          <a:bodyPr/>
          <a:lstStyle/>
          <a:p>
            <a:r>
              <a:rPr lang="ko-KR" altLang="en-US" sz="2400" dirty="0">
                <a:solidFill>
                  <a:srgbClr val="2680D2"/>
                </a:solidFill>
              </a:rPr>
              <a:t>에이닷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8D829F9-9745-5B3E-74BF-8BF8ADD0DFF2}"/>
              </a:ext>
            </a:extLst>
          </p:cNvPr>
          <p:cNvSpPr txBox="1">
            <a:spLocks/>
          </p:cNvSpPr>
          <p:nvPr/>
        </p:nvSpPr>
        <p:spPr>
          <a:xfrm>
            <a:off x="1764596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F4983-A6A8-797A-6D5E-7671526D1166}"/>
              </a:ext>
            </a:extLst>
          </p:cNvPr>
          <p:cNvSpPr txBox="1"/>
          <p:nvPr/>
        </p:nvSpPr>
        <p:spPr>
          <a:xfrm>
            <a:off x="7600211" y="-1480471"/>
            <a:ext cx="276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필요할 때 자주 사용됨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B52606-F8C6-5441-7E45-65F323762180}"/>
              </a:ext>
            </a:extLst>
          </p:cNvPr>
          <p:cNvSpPr/>
          <p:nvPr/>
        </p:nvSpPr>
        <p:spPr>
          <a:xfrm>
            <a:off x="2540001" y="1722756"/>
            <a:ext cx="7111998" cy="4449444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883" r="-2482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482FD-DF27-4031-167F-1D9B1CBBE4B8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선택 가능한 </a:t>
            </a:r>
            <a:r>
              <a:rPr lang="en-GB" altLang="ko-KR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AI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의 특징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1215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22370-B17D-C61F-9238-C1786DF4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7D416D8D-2025-FC5B-14A2-4E955F70C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10121"/>
            <a:ext cx="1474114" cy="485775"/>
          </a:xfrm>
        </p:spPr>
        <p:txBody>
          <a:bodyPr/>
          <a:lstStyle/>
          <a:p>
            <a:r>
              <a:rPr lang="ko-KR" altLang="en-US" sz="2400" dirty="0">
                <a:solidFill>
                  <a:srgbClr val="2680D2"/>
                </a:solidFill>
              </a:rPr>
              <a:t>에이닷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131B8EC-D0D8-62BD-5FF3-26027C1C79CB}"/>
              </a:ext>
            </a:extLst>
          </p:cNvPr>
          <p:cNvSpPr txBox="1">
            <a:spLocks/>
          </p:cNvSpPr>
          <p:nvPr/>
        </p:nvSpPr>
        <p:spPr>
          <a:xfrm>
            <a:off x="1764596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D5F35-D03F-FD03-24EA-026676768C72}"/>
              </a:ext>
            </a:extLst>
          </p:cNvPr>
          <p:cNvSpPr txBox="1"/>
          <p:nvPr/>
        </p:nvSpPr>
        <p:spPr>
          <a:xfrm>
            <a:off x="7600211" y="-1480471"/>
            <a:ext cx="276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필요할 때 자주 사용됨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A6416C-00DC-B7EE-F443-84E6D394C0B6}"/>
              </a:ext>
            </a:extLst>
          </p:cNvPr>
          <p:cNvSpPr/>
          <p:nvPr/>
        </p:nvSpPr>
        <p:spPr>
          <a:xfrm>
            <a:off x="943429" y="2302696"/>
            <a:ext cx="4972050" cy="728051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3678" b="-324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DFCFC-7A0C-8A07-F0A0-CFCBB476A725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사용 예시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1643DC-0510-8DAC-8A47-19DED9CF4B83}"/>
              </a:ext>
            </a:extLst>
          </p:cNvPr>
          <p:cNvSpPr/>
          <p:nvPr/>
        </p:nvSpPr>
        <p:spPr>
          <a:xfrm>
            <a:off x="1304687" y="3169095"/>
            <a:ext cx="4084968" cy="2547396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l="-955" r="-1851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637D82-AFB3-CC3E-31FE-43194D3A12DB}"/>
              </a:ext>
            </a:extLst>
          </p:cNvPr>
          <p:cNvSpPr/>
          <p:nvPr/>
        </p:nvSpPr>
        <p:spPr>
          <a:xfrm>
            <a:off x="1254128" y="2666721"/>
            <a:ext cx="459909" cy="240894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861E0-C3CE-0B5C-08BD-310CD913D095}"/>
              </a:ext>
            </a:extLst>
          </p:cNvPr>
          <p:cNvSpPr/>
          <p:nvPr/>
        </p:nvSpPr>
        <p:spPr>
          <a:xfrm>
            <a:off x="3407807" y="4610100"/>
            <a:ext cx="1710293" cy="357045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9B2D5B-5B61-9053-BCEF-31ADAF258887}"/>
              </a:ext>
            </a:extLst>
          </p:cNvPr>
          <p:cNvSpPr txBox="1"/>
          <p:nvPr/>
        </p:nvSpPr>
        <p:spPr>
          <a:xfrm>
            <a:off x="3611880" y="4982385"/>
            <a:ext cx="2484120" cy="276999"/>
          </a:xfrm>
          <a:prstGeom prst="rect">
            <a:avLst/>
          </a:prstGeom>
          <a:gradFill>
            <a:gsLst>
              <a:gs pos="48000">
                <a:srgbClr val="272727">
                  <a:alpha val="0"/>
                </a:srgbClr>
              </a:gs>
              <a:gs pos="80000">
                <a:srgbClr val="272727">
                  <a:alpha val="92000"/>
                </a:srgb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수학 전문 모델 선택</a:t>
            </a:r>
            <a:endParaRPr lang="en-GB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6F8701-82BE-0516-89D1-61F4587BA3AE}"/>
              </a:ext>
            </a:extLst>
          </p:cNvPr>
          <p:cNvSpPr/>
          <p:nvPr/>
        </p:nvSpPr>
        <p:spPr>
          <a:xfrm>
            <a:off x="6802347" y="2302696"/>
            <a:ext cx="5164263" cy="3177540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1179" t="920" r="-1047" b="-181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 dist="838200">
              <a:schemeClr val="tx1"/>
            </a:innerShdw>
            <a:reflection blurRad="6350" stA="50000" endA="300" endPos="55000" dist="254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E9C5D-3CF6-919E-2175-056A6680968E}"/>
              </a:ext>
            </a:extLst>
          </p:cNvPr>
          <p:cNvSpPr txBox="1"/>
          <p:nvPr/>
        </p:nvSpPr>
        <p:spPr>
          <a:xfrm>
            <a:off x="6853147" y="1898099"/>
            <a:ext cx="248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결과</a:t>
            </a:r>
            <a:endParaRPr lang="en-GB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2216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2124E-13DD-D087-B4DA-1E55CE170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99757EF-8CEB-A931-E227-B8348758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10121"/>
            <a:ext cx="1474114" cy="485775"/>
          </a:xfrm>
        </p:spPr>
        <p:txBody>
          <a:bodyPr/>
          <a:lstStyle/>
          <a:p>
            <a:r>
              <a:rPr lang="ko-KR" altLang="en-US" sz="2400" dirty="0">
                <a:solidFill>
                  <a:srgbClr val="2680D2"/>
                </a:solidFill>
              </a:rPr>
              <a:t>에이닷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0081AC6-70E4-F4D9-5CB6-E17D95435017}"/>
              </a:ext>
            </a:extLst>
          </p:cNvPr>
          <p:cNvSpPr txBox="1">
            <a:spLocks/>
          </p:cNvSpPr>
          <p:nvPr/>
        </p:nvSpPr>
        <p:spPr>
          <a:xfrm>
            <a:off x="1764596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40B39-EB8A-F4D8-E17E-749FF60BCFBA}"/>
              </a:ext>
            </a:extLst>
          </p:cNvPr>
          <p:cNvSpPr txBox="1"/>
          <p:nvPr/>
        </p:nvSpPr>
        <p:spPr>
          <a:xfrm>
            <a:off x="7600211" y="-1480471"/>
            <a:ext cx="276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구체적인 텍스트가 필요할 때 자주 사용됨 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D55C4E-937B-FDE3-11BE-53ABC8F8C360}"/>
              </a:ext>
            </a:extLst>
          </p:cNvPr>
          <p:cNvSpPr/>
          <p:nvPr/>
        </p:nvSpPr>
        <p:spPr>
          <a:xfrm>
            <a:off x="943429" y="2295076"/>
            <a:ext cx="4972050" cy="728051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3952" t="3528" r="-4448" b="2962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E65C2-C9B8-1B7A-F94D-C9E69649BA23}"/>
              </a:ext>
            </a:extLst>
          </p:cNvPr>
          <p:cNvSpPr txBox="1"/>
          <p:nvPr/>
        </p:nvSpPr>
        <p:spPr>
          <a:xfrm>
            <a:off x="788576" y="127752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사용 예시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CDC225-114D-E053-7B28-8FC1762B2013}"/>
              </a:ext>
            </a:extLst>
          </p:cNvPr>
          <p:cNvSpPr/>
          <p:nvPr/>
        </p:nvSpPr>
        <p:spPr>
          <a:xfrm>
            <a:off x="1149834" y="3164960"/>
            <a:ext cx="4610792" cy="2315276"/>
          </a:xfrm>
          <a:prstGeom prst="roundRect">
            <a:avLst>
              <a:gd name="adj" fmla="val 1646"/>
            </a:avLst>
          </a:prstGeom>
          <a:blipFill>
            <a:blip r:embed="rId3"/>
            <a:srcRect/>
            <a:stretch>
              <a:fillRect t="382" b="1534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27136-8F3C-86DE-840F-6ADD3E3CCE1F}"/>
              </a:ext>
            </a:extLst>
          </p:cNvPr>
          <p:cNvSpPr/>
          <p:nvPr/>
        </p:nvSpPr>
        <p:spPr>
          <a:xfrm>
            <a:off x="1200150" y="2711451"/>
            <a:ext cx="927100" cy="215214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1E9C0D-9907-B68E-5973-9ED2B9811E6E}"/>
              </a:ext>
            </a:extLst>
          </p:cNvPr>
          <p:cNvSpPr/>
          <p:nvPr/>
        </p:nvSpPr>
        <p:spPr>
          <a:xfrm>
            <a:off x="1268673" y="4991054"/>
            <a:ext cx="1710293" cy="357045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D8CC3-B640-F9FC-DA2A-6D6E9AE30A80}"/>
              </a:ext>
            </a:extLst>
          </p:cNvPr>
          <p:cNvSpPr txBox="1"/>
          <p:nvPr/>
        </p:nvSpPr>
        <p:spPr>
          <a:xfrm>
            <a:off x="3265195" y="5031076"/>
            <a:ext cx="2484120" cy="276999"/>
          </a:xfrm>
          <a:prstGeom prst="rect">
            <a:avLst/>
          </a:prstGeom>
          <a:gradFill>
            <a:gsLst>
              <a:gs pos="18000">
                <a:srgbClr val="272727">
                  <a:alpha val="0"/>
                </a:srgbClr>
              </a:gs>
              <a:gs pos="43000">
                <a:srgbClr val="272727">
                  <a:alpha val="92000"/>
                </a:srgb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>
                    <a:lumMod val="75000"/>
                  </a:schemeClr>
                </a:solidFill>
                <a:latin typeface="+mn-ea"/>
              </a:rPr>
              <a:t>글쓰기 전문 모델 선택</a:t>
            </a:r>
            <a:endParaRPr lang="en-GB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09C2F3-4294-3A1E-623A-83847A8F9A54}"/>
              </a:ext>
            </a:extLst>
          </p:cNvPr>
          <p:cNvSpPr/>
          <p:nvPr/>
        </p:nvSpPr>
        <p:spPr>
          <a:xfrm>
            <a:off x="6381305" y="2295076"/>
            <a:ext cx="5585305" cy="2899224"/>
          </a:xfrm>
          <a:prstGeom prst="roundRect">
            <a:avLst>
              <a:gd name="adj" fmla="val 1646"/>
            </a:avLst>
          </a:prstGeom>
          <a:blipFill>
            <a:blip r:embed="rId4"/>
            <a:srcRect/>
            <a:stretch>
              <a:fillRect l="-994" t="544" b="-1290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st="254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7DCF0-0816-A6CC-906B-4419A2EBD711}"/>
              </a:ext>
            </a:extLst>
          </p:cNvPr>
          <p:cNvSpPr txBox="1"/>
          <p:nvPr/>
        </p:nvSpPr>
        <p:spPr>
          <a:xfrm>
            <a:off x="6381305" y="1898099"/>
            <a:ext cx="248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결과</a:t>
            </a:r>
            <a:endParaRPr lang="en-GB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033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3F85-30C3-B3EC-83A6-AD542F720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372E963-A76C-F036-69A9-F847258A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>
                <a:solidFill>
                  <a:srgbClr val="2680D2"/>
                </a:solidFill>
              </a:rPr>
              <a:t>Chat GPT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F8931DC-C125-0176-E91D-D268CBE22EEE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8629F0D-E5C5-51FE-DDF6-F09C605587A6}"/>
              </a:ext>
            </a:extLst>
          </p:cNvPr>
          <p:cNvSpPr/>
          <p:nvPr/>
        </p:nvSpPr>
        <p:spPr>
          <a:xfrm>
            <a:off x="1614487" y="1631950"/>
            <a:ext cx="8963025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08" r="-506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7FF49E-11A4-B3DD-12F2-A8DED85DFCE8}"/>
              </a:ext>
            </a:extLst>
          </p:cNvPr>
          <p:cNvCxnSpPr>
            <a:cxnSpLocks/>
          </p:cNvCxnSpPr>
          <p:nvPr/>
        </p:nvCxnSpPr>
        <p:spPr>
          <a:xfrm>
            <a:off x="3528149" y="1890278"/>
            <a:ext cx="275982" cy="231121"/>
          </a:xfrm>
          <a:prstGeom prst="bentConnector3">
            <a:avLst>
              <a:gd name="adj1" fmla="val 99469"/>
            </a:avLst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EA78E5-9FF5-ACDE-FC72-7C27B482FFCB}"/>
              </a:ext>
            </a:extLst>
          </p:cNvPr>
          <p:cNvSpPr txBox="1"/>
          <p:nvPr/>
        </p:nvSpPr>
        <p:spPr>
          <a:xfrm>
            <a:off x="3506356" y="2152734"/>
            <a:ext cx="66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새 채팅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5DF900-D2F8-F94E-84ED-CF8560165925}"/>
              </a:ext>
            </a:extLst>
          </p:cNvPr>
          <p:cNvSpPr/>
          <p:nvPr/>
        </p:nvSpPr>
        <p:spPr>
          <a:xfrm>
            <a:off x="3162543" y="1631950"/>
            <a:ext cx="343813" cy="343813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3451BE-9DD2-DFF1-82EC-053674F31773}"/>
              </a:ext>
            </a:extLst>
          </p:cNvPr>
          <p:cNvSpPr/>
          <p:nvPr/>
        </p:nvSpPr>
        <p:spPr>
          <a:xfrm>
            <a:off x="2791068" y="1631950"/>
            <a:ext cx="343813" cy="343813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FFA8E394-FE19-F053-4B43-0D3A8567F100}"/>
              </a:ext>
            </a:extLst>
          </p:cNvPr>
          <p:cNvCxnSpPr>
            <a:cxnSpLocks/>
          </p:cNvCxnSpPr>
          <p:nvPr/>
        </p:nvCxnSpPr>
        <p:spPr>
          <a:xfrm>
            <a:off x="2990999" y="1975763"/>
            <a:ext cx="0" cy="145636"/>
          </a:xfrm>
          <a:prstGeom prst="straightConnector1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83EDE4-3F24-0748-E0C5-6BE3C8AFDE2F}"/>
              </a:ext>
            </a:extLst>
          </p:cNvPr>
          <p:cNvSpPr txBox="1"/>
          <p:nvPr/>
        </p:nvSpPr>
        <p:spPr>
          <a:xfrm>
            <a:off x="2664524" y="2152734"/>
            <a:ext cx="7517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solidFill>
                  <a:schemeClr val="bg1">
                    <a:lumMod val="95000"/>
                  </a:schemeClr>
                </a:solidFill>
              </a:rPr>
              <a:t>채팅 검색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8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A221E-8EEC-41EA-2C71-D5B6AF49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7A70715-8C90-8FDB-2F96-287AEF479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>
                <a:solidFill>
                  <a:srgbClr val="2680D2"/>
                </a:solidFill>
              </a:rPr>
              <a:t>Chat GPT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B514F73-13E1-6C36-9BE8-326BEE2938F7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9DD141-2DCD-E36D-6A9A-3A60381CB207}"/>
              </a:ext>
            </a:extLst>
          </p:cNvPr>
          <p:cNvSpPr/>
          <p:nvPr/>
        </p:nvSpPr>
        <p:spPr>
          <a:xfrm>
            <a:off x="1614487" y="1631950"/>
            <a:ext cx="8963025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l="-408" r="-506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4DC2-081A-22EF-1431-5A51ECE477F2}"/>
              </a:ext>
            </a:extLst>
          </p:cNvPr>
          <p:cNvSpPr/>
          <p:nvPr/>
        </p:nvSpPr>
        <p:spPr>
          <a:xfrm>
            <a:off x="2320711" y="2420263"/>
            <a:ext cx="2489414" cy="2805787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87C06-D1B7-8BB7-ACCB-2228CB4AF405}"/>
              </a:ext>
            </a:extLst>
          </p:cNvPr>
          <p:cNvSpPr txBox="1"/>
          <p:nvPr/>
        </p:nvSpPr>
        <p:spPr>
          <a:xfrm>
            <a:off x="2631968" y="2087978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chemeClr val="bg1">
                    <a:lumMod val="95000"/>
                  </a:schemeClr>
                </a:solidFill>
              </a:rPr>
              <a:t>GPT</a:t>
            </a:r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 내장 모델 선택기능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B30C5-F2BA-8505-1F8E-5550FCB9F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73" y="4244838"/>
            <a:ext cx="2295845" cy="981212"/>
          </a:xfrm>
          <a:prstGeom prst="rect">
            <a:avLst/>
          </a:prstGeom>
          <a:ln w="19050">
            <a:solidFill>
              <a:srgbClr val="BCBCBC"/>
            </a:solidFill>
            <a:prstDash val="dash"/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46D30-7643-4C7E-80D5-A4C0FE0A7165}"/>
              </a:ext>
            </a:extLst>
          </p:cNvPr>
          <p:cNvCxnSpPr>
            <a:cxnSpLocks/>
          </p:cNvCxnSpPr>
          <p:nvPr/>
        </p:nvCxnSpPr>
        <p:spPr>
          <a:xfrm>
            <a:off x="4810125" y="4657725"/>
            <a:ext cx="58784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54E8AF-5EE0-9C9E-2AD5-64EADD0B7315}"/>
              </a:ext>
            </a:extLst>
          </p:cNvPr>
          <p:cNvSpPr txBox="1"/>
          <p:nvPr/>
        </p:nvSpPr>
        <p:spPr>
          <a:xfrm>
            <a:off x="5689493" y="3990922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3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2C14-E023-F745-3FE9-7BF357431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DA5DECF4-A488-3D47-20E6-32867D81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>
                <a:solidFill>
                  <a:srgbClr val="2680D2"/>
                </a:solidFill>
              </a:rPr>
              <a:t>Chat GPT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5887DCC-E183-D31E-DB19-C0A7F0735DC9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7EFE2-0801-FD44-E9EA-451788E99E6A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73DD9-51F0-9A31-6461-93F37BCE6D58}"/>
              </a:ext>
            </a:extLst>
          </p:cNvPr>
          <p:cNvSpPr txBox="1"/>
          <p:nvPr/>
        </p:nvSpPr>
        <p:spPr>
          <a:xfrm>
            <a:off x="779051" y="125847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임시 채팅기능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05F5CA-ED92-D557-D4CF-543E97208FA5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2F016-0564-E873-EB4D-25A8657986B9}"/>
              </a:ext>
            </a:extLst>
          </p:cNvPr>
          <p:cNvSpPr/>
          <p:nvPr/>
        </p:nvSpPr>
        <p:spPr>
          <a:xfrm>
            <a:off x="9172575" y="1627802"/>
            <a:ext cx="1143000" cy="458173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DEF5B4-88F6-1748-30A4-1DA114F8AEF1}"/>
              </a:ext>
            </a:extLst>
          </p:cNvPr>
          <p:cNvCxnSpPr>
            <a:cxnSpLocks/>
          </p:cNvCxnSpPr>
          <p:nvPr/>
        </p:nvCxnSpPr>
        <p:spPr>
          <a:xfrm>
            <a:off x="9865153" y="2085975"/>
            <a:ext cx="0" cy="2190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0683CE-2286-7516-0CA2-6DFFE12D58FC}"/>
              </a:ext>
            </a:extLst>
          </p:cNvPr>
          <p:cNvSpPr txBox="1"/>
          <p:nvPr/>
        </p:nvSpPr>
        <p:spPr>
          <a:xfrm>
            <a:off x="8810625" y="2343150"/>
            <a:ext cx="18669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임시 채팅 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훈련에 적용되지 않고 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저장되지 않는다</a:t>
            </a:r>
            <a:endParaRPr lang="en-GB" sz="9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16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98412-DDBA-E260-CD9B-EF7185842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A564889-0C41-D8A8-4BF5-E5BA0FBF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>
                <a:solidFill>
                  <a:srgbClr val="2680D2"/>
                </a:solidFill>
              </a:rPr>
              <a:t>Chat GPT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012D18B-2D8D-DCC1-23AC-3238689D34F5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39D95-4872-D0BA-9335-1677753ABC4A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3441AD-F7B1-695B-B523-A280FBE20D70}"/>
              </a:ext>
            </a:extLst>
          </p:cNvPr>
          <p:cNvSpPr txBox="1"/>
          <p:nvPr/>
        </p:nvSpPr>
        <p:spPr>
          <a:xfrm>
            <a:off x="779051" y="125847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검색 및 리서칭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EC7418-0DB3-9916-894E-BAB1894316FD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BB599D-4D06-C2A5-F582-85DAD7E32E25}"/>
              </a:ext>
            </a:extLst>
          </p:cNvPr>
          <p:cNvSpPr/>
          <p:nvPr/>
        </p:nvSpPr>
        <p:spPr>
          <a:xfrm>
            <a:off x="3495675" y="3495675"/>
            <a:ext cx="628650" cy="409575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6B0317-EB25-0506-1C56-E16D16A3E436}"/>
              </a:ext>
            </a:extLst>
          </p:cNvPr>
          <p:cNvCxnSpPr>
            <a:cxnSpLocks/>
          </p:cNvCxnSpPr>
          <p:nvPr/>
        </p:nvCxnSpPr>
        <p:spPr>
          <a:xfrm>
            <a:off x="3783440" y="3905250"/>
            <a:ext cx="0" cy="2190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629816-3822-BE6A-F2F4-F66ADD8C56E7}"/>
              </a:ext>
            </a:extLst>
          </p:cNvPr>
          <p:cNvSpPr txBox="1"/>
          <p:nvPr/>
        </p:nvSpPr>
        <p:spPr>
          <a:xfrm>
            <a:off x="3133358" y="4124325"/>
            <a:ext cx="1300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웹 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9E4F7-78D3-8F44-9F96-B949FBCC304C}"/>
              </a:ext>
            </a:extLst>
          </p:cNvPr>
          <p:cNvSpPr txBox="1"/>
          <p:nvPr/>
        </p:nvSpPr>
        <p:spPr>
          <a:xfrm>
            <a:off x="4292233" y="4124325"/>
            <a:ext cx="130016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심층 리서치</a:t>
            </a: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더 전문적인 자료를 읽어온다</a:t>
            </a:r>
            <a:r>
              <a:rPr lang="en-GB" altLang="ko-KR" sz="9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9A7215-BE10-8D5A-61E1-14EF619AD12E}"/>
              </a:ext>
            </a:extLst>
          </p:cNvPr>
          <p:cNvSpPr/>
          <p:nvPr/>
        </p:nvSpPr>
        <p:spPr>
          <a:xfrm>
            <a:off x="4145756" y="3495675"/>
            <a:ext cx="965993" cy="409575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1AF2D3-394F-1F1B-7EE3-F8A838B9810A}"/>
              </a:ext>
            </a:extLst>
          </p:cNvPr>
          <p:cNvCxnSpPr>
            <a:cxnSpLocks/>
          </p:cNvCxnSpPr>
          <p:nvPr/>
        </p:nvCxnSpPr>
        <p:spPr>
          <a:xfrm>
            <a:off x="4935965" y="3905250"/>
            <a:ext cx="0" cy="2190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658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A765B-1F64-4E5F-0F59-E49D2B651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9E32C12-CE3C-3530-C9F6-FD62BCAA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>
                <a:solidFill>
                  <a:srgbClr val="2680D2"/>
                </a:solidFill>
              </a:rPr>
              <a:t>Chat GPT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4FD12A0-1D5A-B543-C2C2-820F0A3EF6CE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572B0-A562-3F9A-DDFD-9A8D6E2B34DC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11B6F-63EA-B0F6-B40A-110BD0C543B8}"/>
              </a:ext>
            </a:extLst>
          </p:cNvPr>
          <p:cNvSpPr txBox="1"/>
          <p:nvPr/>
        </p:nvSpPr>
        <p:spPr>
          <a:xfrm>
            <a:off x="779051" y="125847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파일 업로드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3C62A4-630A-6B4C-E5B3-41DD94FF047D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910FCA-61E0-4DA3-B851-5C153110A908}"/>
              </a:ext>
            </a:extLst>
          </p:cNvPr>
          <p:cNvSpPr/>
          <p:nvPr/>
        </p:nvSpPr>
        <p:spPr>
          <a:xfrm>
            <a:off x="4686300" y="3517900"/>
            <a:ext cx="406400" cy="438765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0C3245-82DF-D133-44A6-A8D12A32E2E8}"/>
              </a:ext>
            </a:extLst>
          </p:cNvPr>
          <p:cNvCxnSpPr>
            <a:cxnSpLocks/>
          </p:cNvCxnSpPr>
          <p:nvPr/>
        </p:nvCxnSpPr>
        <p:spPr>
          <a:xfrm>
            <a:off x="4861353" y="3956665"/>
            <a:ext cx="0" cy="2190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AD542C-F16F-BB6E-B94A-4118E2289BF2}"/>
              </a:ext>
            </a:extLst>
          </p:cNvPr>
          <p:cNvSpPr txBox="1"/>
          <p:nvPr/>
        </p:nvSpPr>
        <p:spPr>
          <a:xfrm>
            <a:off x="4339065" y="3974742"/>
            <a:ext cx="18669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파일 업로드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GB" altLang="ko-KR" sz="900" b="1" dirty="0" err="1">
                <a:solidFill>
                  <a:schemeClr val="bg1">
                    <a:lumMod val="65000"/>
                  </a:schemeClr>
                </a:solidFill>
              </a:rPr>
              <a:t>Gpt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가 학습할 파일을 업로드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6076E6-FC73-9C18-7A5F-5AEFD45424D6}"/>
              </a:ext>
            </a:extLst>
          </p:cNvPr>
          <p:cNvSpPr/>
          <p:nvPr/>
        </p:nvSpPr>
        <p:spPr>
          <a:xfrm>
            <a:off x="4658152" y="2355543"/>
            <a:ext cx="2131267" cy="1144280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485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D299F-9AF3-C6A1-85C0-6C9D21067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B5B5DBD3-6AF7-3EAD-5CF8-FB542DB9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1" y="735521"/>
            <a:ext cx="1474114" cy="485775"/>
          </a:xfrm>
        </p:spPr>
        <p:txBody>
          <a:bodyPr/>
          <a:lstStyle/>
          <a:p>
            <a:r>
              <a:rPr lang="en-GB" sz="2400">
                <a:solidFill>
                  <a:srgbClr val="2680D2"/>
                </a:solidFill>
              </a:rPr>
              <a:t>Chat GPT</a:t>
            </a:r>
            <a:endParaRPr lang="en-GB" sz="2400" dirty="0">
              <a:solidFill>
                <a:srgbClr val="2680D2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835ECCC-361D-3D9D-2ADE-B5AACF81949B}"/>
              </a:ext>
            </a:extLst>
          </p:cNvPr>
          <p:cNvSpPr txBox="1">
            <a:spLocks/>
          </p:cNvSpPr>
          <p:nvPr/>
        </p:nvSpPr>
        <p:spPr>
          <a:xfrm>
            <a:off x="2087538" y="685800"/>
            <a:ext cx="1500599" cy="4857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i="0" kern="1200" spc="-1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>
                <a:solidFill>
                  <a:schemeClr val="bg1">
                    <a:lumMod val="65000"/>
                  </a:schemeClr>
                </a:solidFill>
              </a:rPr>
              <a:t>알아보기</a:t>
            </a:r>
            <a:endParaRPr lang="en-GB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EDDA2-F6DD-AECB-DBE8-CC3F2F6C71ED}"/>
              </a:ext>
            </a:extLst>
          </p:cNvPr>
          <p:cNvSpPr txBox="1"/>
          <p:nvPr/>
        </p:nvSpPr>
        <p:spPr>
          <a:xfrm>
            <a:off x="879368" y="3074519"/>
            <a:ext cx="1866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무료 모델</a:t>
            </a:r>
            <a:endParaRPr lang="en-GB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DA8F00-7D24-A523-A014-DF478A92C665}"/>
              </a:ext>
            </a:extLst>
          </p:cNvPr>
          <p:cNvSpPr txBox="1"/>
          <p:nvPr/>
        </p:nvSpPr>
        <p:spPr>
          <a:xfrm>
            <a:off x="779051" y="125847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추론 모델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591FCF-E73A-C33C-A660-FFC065A42460}"/>
              </a:ext>
            </a:extLst>
          </p:cNvPr>
          <p:cNvSpPr/>
          <p:nvPr/>
        </p:nvSpPr>
        <p:spPr>
          <a:xfrm>
            <a:off x="1535792" y="1631950"/>
            <a:ext cx="9120416" cy="4540250"/>
          </a:xfrm>
          <a:prstGeom prst="roundRect">
            <a:avLst>
              <a:gd name="adj" fmla="val 1646"/>
            </a:avLst>
          </a:prstGeom>
          <a:blipFill>
            <a:blip r:embed="rId2"/>
            <a:srcRect/>
            <a:stretch>
              <a:fillRect t="-1081" b="1298"/>
            </a:stretch>
          </a:blipFill>
          <a:ln w="635">
            <a:solidFill>
              <a:srgbClr val="BCBCBC">
                <a:alpha val="60000"/>
              </a:srgbClr>
            </a:solidFill>
          </a:ln>
          <a:effectLst>
            <a:innerShdw blurRad="381000">
              <a:schemeClr val="tx1"/>
            </a:inn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5FF0C-E109-7082-9E0B-765ED5BF98BA}"/>
              </a:ext>
            </a:extLst>
          </p:cNvPr>
          <p:cNvSpPr/>
          <p:nvPr/>
        </p:nvSpPr>
        <p:spPr>
          <a:xfrm>
            <a:off x="5344700" y="3429000"/>
            <a:ext cx="751299" cy="438765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50FB55-E254-9E58-24D0-1DEFF24F3368}"/>
              </a:ext>
            </a:extLst>
          </p:cNvPr>
          <p:cNvCxnSpPr>
            <a:cxnSpLocks/>
          </p:cNvCxnSpPr>
          <p:nvPr/>
        </p:nvCxnSpPr>
        <p:spPr>
          <a:xfrm>
            <a:off x="5915453" y="3895725"/>
            <a:ext cx="0" cy="2190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F0CA26-AC0F-FD8E-9961-8AD6A188080D}"/>
              </a:ext>
            </a:extLst>
          </p:cNvPr>
          <p:cNvSpPr txBox="1"/>
          <p:nvPr/>
        </p:nvSpPr>
        <p:spPr>
          <a:xfrm>
            <a:off x="4229099" y="3895725"/>
            <a:ext cx="18669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추론 모델</a:t>
            </a:r>
            <a:endParaRPr lang="en-GB" altLang="ko-KR" sz="105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구체적이고 정확한 답변</a:t>
            </a:r>
            <a:br>
              <a:rPr lang="en-GB" altLang="ko-KR" sz="9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시간이 많이 걸림</a:t>
            </a:r>
            <a:endParaRPr lang="en-GB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603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6099</TotalTime>
  <Words>444</Words>
  <Application>Microsoft Office PowerPoint</Application>
  <PresentationFormat>Widescreen</PresentationFormat>
  <Paragraphs>192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맑은 고딕</vt:lpstr>
      <vt:lpstr>맑은 고딕 Semilight</vt:lpstr>
      <vt:lpstr>Aptos</vt:lpstr>
      <vt:lpstr>Arial</vt:lpstr>
      <vt:lpstr>Franklin Gothic Demi</vt:lpstr>
      <vt:lpstr>Office Theme</vt:lpstr>
      <vt:lpstr>PowerPoint Presentation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Chat GPT</vt:lpstr>
      <vt:lpstr>Gemini</vt:lpstr>
      <vt:lpstr>Gemini</vt:lpstr>
      <vt:lpstr>Gemini</vt:lpstr>
      <vt:lpstr>Gemini</vt:lpstr>
      <vt:lpstr>Claude</vt:lpstr>
      <vt:lpstr>Claude</vt:lpstr>
      <vt:lpstr>Claude</vt:lpstr>
      <vt:lpstr>Claude</vt:lpstr>
      <vt:lpstr>Claude</vt:lpstr>
      <vt:lpstr>ClovaX</vt:lpstr>
      <vt:lpstr>ClovaX</vt:lpstr>
      <vt:lpstr>ClovaX</vt:lpstr>
      <vt:lpstr>ClovaX</vt:lpstr>
      <vt:lpstr>ClovaX</vt:lpstr>
      <vt:lpstr>ClovaX</vt:lpstr>
      <vt:lpstr>에이닷</vt:lpstr>
      <vt:lpstr>에이닷</vt:lpstr>
      <vt:lpstr>에이닷</vt:lpstr>
      <vt:lpstr>에이닷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최범규</dc:creator>
  <cp:lastModifiedBy>최범규</cp:lastModifiedBy>
  <cp:revision>647</cp:revision>
  <dcterms:created xsi:type="dcterms:W3CDTF">2025-04-02T10:07:00Z</dcterms:created>
  <dcterms:modified xsi:type="dcterms:W3CDTF">2025-04-09T08:37:19Z</dcterms:modified>
</cp:coreProperties>
</file>